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27"/>
  </p:notesMasterIdLst>
  <p:sldIdLst>
    <p:sldId id="325" r:id="rId5"/>
    <p:sldId id="327" r:id="rId6"/>
    <p:sldId id="326" r:id="rId7"/>
    <p:sldId id="328" r:id="rId8"/>
    <p:sldId id="330" r:id="rId9"/>
    <p:sldId id="331" r:id="rId10"/>
    <p:sldId id="329" r:id="rId11"/>
    <p:sldId id="332" r:id="rId12"/>
    <p:sldId id="334" r:id="rId13"/>
    <p:sldId id="333" r:id="rId14"/>
    <p:sldId id="339" r:id="rId15"/>
    <p:sldId id="336" r:id="rId16"/>
    <p:sldId id="337" r:id="rId17"/>
    <p:sldId id="340" r:id="rId18"/>
    <p:sldId id="341" r:id="rId19"/>
    <p:sldId id="342" r:id="rId20"/>
    <p:sldId id="343" r:id="rId21"/>
    <p:sldId id="344" r:id="rId22"/>
    <p:sldId id="346" r:id="rId23"/>
    <p:sldId id="350" r:id="rId24"/>
    <p:sldId id="347" r:id="rId25"/>
    <p:sldId id="349" r:id="rId2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eih" initials="M" lastIdx="2" clrIdx="0">
    <p:extLst>
      <p:ext uri="{19B8F6BF-5375-455C-9EA6-DF929625EA0E}">
        <p15:presenceInfo xmlns:p15="http://schemas.microsoft.com/office/powerpoint/2012/main" userId="Meih"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152" autoAdjust="0"/>
    <p:restoredTop sz="94660"/>
  </p:normalViewPr>
  <p:slideViewPr>
    <p:cSldViewPr snapToGrid="0">
      <p:cViewPr varScale="1">
        <p:scale>
          <a:sx n="114" d="100"/>
          <a:sy n="114" d="100"/>
        </p:scale>
        <p:origin x="462" y="1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commentAuthors" Target="commentAuthor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1" i="0" u="none" strike="noStrike" kern="1200" baseline="0">
                <a:solidFill>
                  <a:schemeClr val="tx1">
                    <a:lumMod val="65000"/>
                    <a:lumOff val="35000"/>
                  </a:schemeClr>
                </a:solidFill>
                <a:latin typeface="+mn-lt"/>
                <a:ea typeface="+mn-ea"/>
                <a:cs typeface="+mn-cs"/>
              </a:defRPr>
            </a:pPr>
            <a:r>
              <a:rPr lang="en-US" sz="1400" dirty="0"/>
              <a:t>Average number of</a:t>
            </a:r>
            <a:r>
              <a:rPr lang="en-US" sz="1400" baseline="0" dirty="0"/>
              <a:t> days</a:t>
            </a:r>
            <a:endParaRPr lang="en-US" sz="1400" dirty="0"/>
          </a:p>
        </c:rich>
      </c:tx>
      <c:layout>
        <c:manualLayout>
          <c:xMode val="edge"/>
          <c:yMode val="edge"/>
          <c:x val="0.47390474951767791"/>
          <c:y val="7.1446693523532792E-2"/>
        </c:manualLayout>
      </c:layout>
      <c:overlay val="0"/>
      <c:spPr>
        <a:noFill/>
        <a:ln>
          <a:noFill/>
        </a:ln>
        <a:effectLst/>
      </c:spPr>
      <c:txPr>
        <a:bodyPr rot="0" spcFirstLastPara="1" vertOverflow="ellipsis" vert="horz" wrap="square" anchor="ctr" anchorCtr="1"/>
        <a:lstStyle/>
        <a:p>
          <a:pPr>
            <a:defRPr sz="1400" b="1" i="0" u="none" strike="noStrike" kern="120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6230188730741413"/>
          <c:y val="0.1638947491914817"/>
          <c:w val="0.78551792464416814"/>
          <c:h val="0.71693777771448419"/>
        </c:manualLayout>
      </c:layout>
      <c:barChart>
        <c:barDir val="bar"/>
        <c:grouping val="clustered"/>
        <c:varyColors val="0"/>
        <c:ser>
          <c:idx val="0"/>
          <c:order val="0"/>
          <c:tx>
            <c:strRef>
              <c:f>Sheet1!$B$1</c:f>
              <c:strCache>
                <c:ptCount val="1"/>
                <c:pt idx="0">
                  <c:v>Series 1</c:v>
                </c:pt>
              </c:strCache>
            </c:strRef>
          </c:tx>
          <c:spPr>
            <a:gradFill rotWithShape="1">
              <a:gsLst>
                <a:gs pos="0">
                  <a:schemeClr val="accent1">
                    <a:tint val="96000"/>
                    <a:lumMod val="104000"/>
                  </a:schemeClr>
                </a:gs>
                <a:gs pos="100000">
                  <a:schemeClr val="accent1">
                    <a:shade val="98000"/>
                    <a:lumMod val="94000"/>
                  </a:schemeClr>
                </a:gs>
              </a:gsLst>
              <a:lin ang="5400000" scaled="0"/>
            </a:gradFill>
            <a:ln>
              <a:noFill/>
            </a:ln>
            <a:effectLst>
              <a:outerShdw blurRad="50800" dist="38100" dir="5400000" rotWithShape="0">
                <a:srgbClr val="000000">
                  <a:alpha val="60000"/>
                </a:srgbClr>
              </a:outerShdw>
            </a:effectLst>
          </c:spPr>
          <c:invertIfNegative val="0"/>
          <c:dLbls>
            <c:delete val="1"/>
          </c:dLbls>
          <c:trendline>
            <c:spPr>
              <a:ln w="19050" cap="rnd">
                <a:solidFill>
                  <a:schemeClr val="accent1"/>
                </a:solidFill>
              </a:ln>
              <a:effectLst/>
            </c:spPr>
            <c:trendlineType val="linear"/>
            <c:dispRSqr val="0"/>
            <c:dispEq val="0"/>
          </c:trendline>
          <c:cat>
            <c:strRef>
              <c:f>Sheet1!$A$2:$A$6</c:f>
              <c:strCache>
                <c:ptCount val="5"/>
                <c:pt idx="0">
                  <c:v>China</c:v>
                </c:pt>
                <c:pt idx="1">
                  <c:v>Spain</c:v>
                </c:pt>
                <c:pt idx="2">
                  <c:v>France</c:v>
                </c:pt>
                <c:pt idx="3">
                  <c:v>United States</c:v>
                </c:pt>
                <c:pt idx="4">
                  <c:v>Russia</c:v>
                </c:pt>
              </c:strCache>
            </c:strRef>
          </c:cat>
          <c:val>
            <c:numRef>
              <c:f>Sheet1!$B$2:$B$6</c:f>
              <c:numCache>
                <c:formatCode>General</c:formatCode>
                <c:ptCount val="5"/>
                <c:pt idx="0">
                  <c:v>23</c:v>
                </c:pt>
                <c:pt idx="1">
                  <c:v>25</c:v>
                </c:pt>
                <c:pt idx="2">
                  <c:v>28</c:v>
                </c:pt>
                <c:pt idx="3">
                  <c:v>28</c:v>
                </c:pt>
                <c:pt idx="4">
                  <c:v>29</c:v>
                </c:pt>
              </c:numCache>
            </c:numRef>
          </c:val>
          <c:extLst>
            <c:ext xmlns:c16="http://schemas.microsoft.com/office/drawing/2014/chart" uri="{C3380CC4-5D6E-409C-BE32-E72D297353CC}">
              <c16:uniqueId val="{00000000-2B71-43C6-AC71-4C2682ADE1FC}"/>
            </c:ext>
          </c:extLst>
        </c:ser>
        <c:dLbls>
          <c:dLblPos val="inEnd"/>
          <c:showLegendKey val="0"/>
          <c:showVal val="1"/>
          <c:showCatName val="0"/>
          <c:showSerName val="0"/>
          <c:showPercent val="0"/>
          <c:showBubbleSize val="0"/>
        </c:dLbls>
        <c:gapWidth val="115"/>
        <c:overlap val="-20"/>
        <c:axId val="1106939343"/>
        <c:axId val="1106932687"/>
      </c:barChart>
      <c:catAx>
        <c:axId val="1106939343"/>
        <c:scaling>
          <c:orientation val="minMax"/>
        </c:scaling>
        <c:delete val="0"/>
        <c:axPos val="l"/>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106932687"/>
        <c:crosses val="autoZero"/>
        <c:auto val="1"/>
        <c:lblAlgn val="ctr"/>
        <c:lblOffset val="100"/>
        <c:noMultiLvlLbl val="0"/>
      </c:catAx>
      <c:valAx>
        <c:axId val="1106932687"/>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106939343"/>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a:gsLst>
        <a:gs pos="0">
          <a:schemeClr val="bg1"/>
        </a:gs>
        <a:gs pos="100000">
          <a:schemeClr val="bg1">
            <a:lumMod val="65000"/>
          </a:schemeClr>
        </a:gs>
      </a:gsLst>
      <a:lin ang="2700000" scaled="1"/>
    </a:grad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1" i="0" u="none" strike="noStrike" kern="1200" baseline="0">
                <a:solidFill>
                  <a:schemeClr val="tx1">
                    <a:lumMod val="65000"/>
                    <a:lumOff val="35000"/>
                  </a:schemeClr>
                </a:solidFill>
                <a:latin typeface="+mn-lt"/>
                <a:ea typeface="+mn-ea"/>
                <a:cs typeface="+mn-cs"/>
              </a:defRPr>
            </a:pPr>
            <a:r>
              <a:rPr lang="en-US" sz="1400" dirty="0"/>
              <a:t>Average</a:t>
            </a:r>
            <a:r>
              <a:rPr lang="en-US" sz="1400" baseline="0" dirty="0"/>
              <a:t> number of days per country</a:t>
            </a:r>
            <a:endParaRPr lang="en-US" sz="1400" dirty="0"/>
          </a:p>
        </c:rich>
      </c:tx>
      <c:layout>
        <c:manualLayout>
          <c:xMode val="edge"/>
          <c:yMode val="edge"/>
          <c:x val="0.37558227036668856"/>
          <c:y val="6.7951998855281123E-2"/>
        </c:manualLayout>
      </c:layout>
      <c:overlay val="0"/>
      <c:spPr>
        <a:noFill/>
        <a:ln>
          <a:noFill/>
        </a:ln>
        <a:effectLst/>
      </c:spPr>
      <c:txPr>
        <a:bodyPr rot="0" spcFirstLastPara="1" vertOverflow="ellipsis" vert="horz" wrap="square" anchor="ctr" anchorCtr="1"/>
        <a:lstStyle/>
        <a:p>
          <a:pPr>
            <a:defRPr sz="1400" b="1" i="0" u="none" strike="noStrike" kern="120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6230188730741413"/>
          <c:y val="0.1638947491914817"/>
          <c:w val="0.78551792464416814"/>
          <c:h val="0.71693777771448419"/>
        </c:manualLayout>
      </c:layout>
      <c:barChart>
        <c:barDir val="bar"/>
        <c:grouping val="clustered"/>
        <c:varyColors val="0"/>
        <c:ser>
          <c:idx val="0"/>
          <c:order val="0"/>
          <c:tx>
            <c:strRef>
              <c:f>Sheet1!$B$1</c:f>
              <c:strCache>
                <c:ptCount val="1"/>
                <c:pt idx="0">
                  <c:v>Series 1</c:v>
                </c:pt>
              </c:strCache>
            </c:strRef>
          </c:tx>
          <c:spPr>
            <a:gradFill rotWithShape="1">
              <a:gsLst>
                <a:gs pos="0">
                  <a:schemeClr val="accent1">
                    <a:tint val="96000"/>
                    <a:lumMod val="104000"/>
                  </a:schemeClr>
                </a:gs>
                <a:gs pos="100000">
                  <a:schemeClr val="accent1">
                    <a:shade val="98000"/>
                    <a:lumMod val="94000"/>
                  </a:schemeClr>
                </a:gs>
              </a:gsLst>
              <a:lin ang="5400000" scaled="0"/>
            </a:gradFill>
            <a:ln>
              <a:noFill/>
            </a:ln>
            <a:effectLst>
              <a:outerShdw blurRad="50800" dist="38100" dir="5400000" rotWithShape="0">
                <a:srgbClr val="000000">
                  <a:alpha val="60000"/>
                </a:srgbClr>
              </a:outerShdw>
            </a:effectLst>
          </c:spPr>
          <c:invertIfNegative val="0"/>
          <c:dLbls>
            <c:dLbl>
              <c:idx val="4"/>
              <c:spPr>
                <a:solidFill>
                  <a:srgbClr val="DE7E18"/>
                </a:solidFill>
                <a:ln>
                  <a:noFill/>
                </a:ln>
                <a:effectLst/>
              </c:spPr>
              <c:txPr>
                <a:bodyPr rot="0" spcFirstLastPara="1" vertOverflow="clip" horzOverflow="clip" vert="horz" wrap="square" lIns="38100" tIns="19050" rIns="38100" bIns="19050" anchor="ctr" anchorCtr="1">
                  <a:spAutoFit/>
                </a:bodyPr>
                <a:lstStyle/>
                <a:p>
                  <a:pPr>
                    <a:defRPr sz="2400"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ext>
                <c:ext xmlns:c16="http://schemas.microsoft.com/office/drawing/2014/chart" uri="{C3380CC4-5D6E-409C-BE32-E72D297353CC}">
                  <c16:uniqueId val="{00000004-2B71-43C6-AC71-4C2682ADE1FC}"/>
                </c:ext>
              </c:extLst>
            </c:dLbl>
            <c:spPr>
              <a:solidFill>
                <a:srgbClr val="DE7E18"/>
              </a:solidFill>
              <a:ln>
                <a:noFill/>
              </a:ln>
              <a:effectLst/>
            </c:spPr>
            <c:txPr>
              <a:bodyPr rot="0" spcFirstLastPara="1" vertOverflow="clip" horzOverflow="clip" vert="horz" wrap="square" lIns="38100" tIns="19050" rIns="38100" bIns="19050" anchor="ctr" anchorCtr="1">
                <a:spAutoFit/>
              </a:bodyPr>
              <a:lstStyle/>
              <a:p>
                <a:pPr>
                  <a:defRPr sz="1600"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15:showLeaderLines val="0"/>
              </c:ext>
            </c:extLst>
          </c:dLbls>
          <c:cat>
            <c:strRef>
              <c:f>Sheet1!$A$2:$A$6</c:f>
              <c:strCache>
                <c:ptCount val="5"/>
                <c:pt idx="0">
                  <c:v>China</c:v>
                </c:pt>
                <c:pt idx="1">
                  <c:v>Spain</c:v>
                </c:pt>
                <c:pt idx="2">
                  <c:v>France</c:v>
                </c:pt>
                <c:pt idx="3">
                  <c:v>United States</c:v>
                </c:pt>
                <c:pt idx="4">
                  <c:v>Russia</c:v>
                </c:pt>
              </c:strCache>
            </c:strRef>
          </c:cat>
          <c:val>
            <c:numRef>
              <c:f>Sheet1!$B$2:$B$6</c:f>
              <c:numCache>
                <c:formatCode>General</c:formatCode>
                <c:ptCount val="5"/>
                <c:pt idx="0">
                  <c:v>23</c:v>
                </c:pt>
                <c:pt idx="1">
                  <c:v>25</c:v>
                </c:pt>
                <c:pt idx="2">
                  <c:v>28</c:v>
                </c:pt>
                <c:pt idx="3">
                  <c:v>28</c:v>
                </c:pt>
                <c:pt idx="4">
                  <c:v>29</c:v>
                </c:pt>
              </c:numCache>
            </c:numRef>
          </c:val>
          <c:extLst>
            <c:ext xmlns:c16="http://schemas.microsoft.com/office/drawing/2014/chart" uri="{C3380CC4-5D6E-409C-BE32-E72D297353CC}">
              <c16:uniqueId val="{00000000-2B71-43C6-AC71-4C2682ADE1FC}"/>
            </c:ext>
          </c:extLst>
        </c:ser>
        <c:dLbls>
          <c:dLblPos val="inEnd"/>
          <c:showLegendKey val="0"/>
          <c:showVal val="1"/>
          <c:showCatName val="0"/>
          <c:showSerName val="0"/>
          <c:showPercent val="0"/>
          <c:showBubbleSize val="0"/>
        </c:dLbls>
        <c:gapWidth val="115"/>
        <c:overlap val="-20"/>
        <c:axId val="1106939343"/>
        <c:axId val="1106932687"/>
      </c:barChart>
      <c:catAx>
        <c:axId val="1106939343"/>
        <c:scaling>
          <c:orientation val="minMax"/>
        </c:scaling>
        <c:delete val="0"/>
        <c:axPos val="l"/>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106932687"/>
        <c:crosses val="autoZero"/>
        <c:auto val="1"/>
        <c:lblAlgn val="ctr"/>
        <c:lblOffset val="100"/>
        <c:noMultiLvlLbl val="0"/>
      </c:catAx>
      <c:valAx>
        <c:axId val="1106932687"/>
        <c:scaling>
          <c:orientation val="minMax"/>
        </c:scaling>
        <c:delete val="1"/>
        <c:axPos val="b"/>
        <c:numFmt formatCode="General" sourceLinked="1"/>
        <c:majorTickMark val="none"/>
        <c:minorTickMark val="none"/>
        <c:tickLblPos val="nextTo"/>
        <c:crossAx val="1106939343"/>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a:gsLst>
        <a:gs pos="0">
          <a:schemeClr val="bg1"/>
        </a:gs>
        <a:gs pos="100000">
          <a:schemeClr val="bg1">
            <a:lumMod val="65000"/>
          </a:schemeClr>
        </a:gs>
      </a:gsLst>
      <a:lin ang="2700000" scaled="1"/>
    </a:grad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3-E462-4FE9-903E-570505E3F9ED}"/>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4-E462-4FE9-903E-570505E3F9ED}"/>
              </c:ext>
            </c:extLst>
          </c:dPt>
          <c:dLbls>
            <c:dLbl>
              <c:idx val="0"/>
              <c:layout>
                <c:manualLayout>
                  <c:x val="0.13281249999999989"/>
                  <c:y val="-8.2031244953786608E-2"/>
                </c:manualLayout>
              </c:layout>
              <c:tx>
                <c:rich>
                  <a:bodyPr rot="0" spcFirstLastPara="1" vertOverflow="clip" horzOverflow="clip" vert="horz" wrap="square" lIns="38100" tIns="19050" rIns="38100" bIns="19050" anchor="ctr" anchorCtr="1">
                    <a:spAutoFit/>
                  </a:bodyPr>
                  <a:lstStyle/>
                  <a:p>
                    <a:pPr>
                      <a:defRPr sz="2400" b="0" i="0" u="none" strike="noStrike" kern="1200" baseline="0">
                        <a:solidFill>
                          <a:schemeClr val="bg1"/>
                        </a:solidFill>
                        <a:latin typeface="+mn-lt"/>
                        <a:ea typeface="+mn-ea"/>
                        <a:cs typeface="+mn-cs"/>
                      </a:defRPr>
                    </a:pPr>
                    <a:fld id="{68AFF8CE-602B-4454-9A46-AD61011D33C7}" type="VALUE">
                      <a:rPr lang="en-US" sz="4800">
                        <a:solidFill>
                          <a:schemeClr val="bg1"/>
                        </a:solidFill>
                      </a:rPr>
                      <a:pPr>
                        <a:defRPr sz="2400">
                          <a:solidFill>
                            <a:schemeClr val="bg1"/>
                          </a:solidFill>
                        </a:defRPr>
                      </a:pPr>
                      <a:t>[VALUE]</a:t>
                    </a:fld>
                    <a:endParaRPr lang="en-PH"/>
                  </a:p>
                </c:rich>
              </c:tx>
              <c:spPr>
                <a:solidFill>
                  <a:srgbClr val="A53010">
                    <a:lumMod val="75000"/>
                  </a:srgbClr>
                </a:solidFill>
                <a:ln>
                  <a:noFill/>
                </a:ln>
                <a:effectLst/>
              </c:spPr>
              <c:txPr>
                <a:bodyPr rot="0" spcFirstLastPara="1" vertOverflow="clip" horzOverflow="clip" vert="horz" wrap="square" lIns="38100" tIns="19050" rIns="38100" bIns="19050" anchor="ctr" anchorCtr="1">
                  <a:spAutoFit/>
                </a:bodyPr>
                <a:lstStyle/>
                <a:p>
                  <a:pPr>
                    <a:defRPr sz="2400"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15:dlblFieldTable/>
                  <c15:showDataLabelsRange val="0"/>
                </c:ext>
                <c:ext xmlns:c16="http://schemas.microsoft.com/office/drawing/2014/chart" uri="{C3380CC4-5D6E-409C-BE32-E72D297353CC}">
                  <c16:uniqueId val="{00000003-E462-4FE9-903E-570505E3F9ED}"/>
                </c:ext>
              </c:extLst>
            </c:dLbl>
            <c:dLbl>
              <c:idx val="1"/>
              <c:layout>
                <c:manualLayout>
                  <c:x val="-7.8125E-2"/>
                  <c:y val="0.10546874351201135"/>
                </c:manualLayout>
              </c:layout>
              <c:spPr>
                <a:noFill/>
                <a:ln>
                  <a:solidFill>
                    <a:prstClr val="black">
                      <a:lumMod val="25000"/>
                      <a:lumOff val="75000"/>
                    </a:prstClr>
                  </a:solidFill>
                </a:ln>
                <a:effectLst/>
              </c:spPr>
              <c:txPr>
                <a:bodyPr rot="0" spcFirstLastPara="1" vertOverflow="clip" horzOverflow="clip" vert="horz" wrap="square" lIns="38100" tIns="19050" rIns="38100" bIns="19050" anchor="ctr" anchorCtr="1">
                  <a:spAutoFit/>
                </a:bodyPr>
                <a:lstStyle/>
                <a:p>
                  <a:pPr>
                    <a:defRPr sz="1800"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ext>
                <c:ext xmlns:c16="http://schemas.microsoft.com/office/drawing/2014/chart" uri="{C3380CC4-5D6E-409C-BE32-E72D297353CC}">
                  <c16:uniqueId val="{00000004-E462-4FE9-903E-570505E3F9ED}"/>
                </c:ext>
              </c:extLst>
            </c:dLbl>
            <c:spPr>
              <a:noFill/>
              <a:ln>
                <a:solidFill>
                  <a:prstClr val="black">
                    <a:lumMod val="25000"/>
                    <a:lumOff val="75000"/>
                  </a:prstClr>
                </a:solidFill>
              </a:ln>
              <a:effectLst/>
            </c:spPr>
            <c:txPr>
              <a:bodyPr rot="0" spcFirstLastPara="1" vertOverflow="clip" horzOverflow="clip" vert="horz" wrap="square" lIns="38100" tIns="19050" rIns="38100" bIns="19050" anchor="ctr" anchorCtr="1">
                <a:spAutoFit/>
              </a:bodyPr>
              <a:lstStyle/>
              <a:p>
                <a:pPr>
                  <a:defRPr sz="2400"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ext>
            </c:extLst>
          </c:dLbls>
          <c:cat>
            <c:strRef>
              <c:f>Sheet1!$A$2:$A$3</c:f>
              <c:strCache>
                <c:ptCount val="2"/>
                <c:pt idx="0">
                  <c:v>Disputed</c:v>
                </c:pt>
                <c:pt idx="1">
                  <c:v>Undisputed</c:v>
                </c:pt>
              </c:strCache>
            </c:strRef>
          </c:cat>
          <c:val>
            <c:numRef>
              <c:f>Sheet1!$B$2:$B$3</c:f>
              <c:numCache>
                <c:formatCode>0%</c:formatCode>
                <c:ptCount val="2"/>
                <c:pt idx="0">
                  <c:v>0.23</c:v>
                </c:pt>
                <c:pt idx="1">
                  <c:v>0.77</c:v>
                </c:pt>
              </c:numCache>
            </c:numRef>
          </c:val>
          <c:extLst>
            <c:ext xmlns:c16="http://schemas.microsoft.com/office/drawing/2014/chart" uri="{C3380CC4-5D6E-409C-BE32-E72D297353CC}">
              <c16:uniqueId val="{00000000-E462-4FE9-903E-570505E3F9ED}"/>
            </c:ext>
          </c:extLst>
        </c:ser>
        <c:dLbls>
          <c:showLegendKey val="0"/>
          <c:showVal val="0"/>
          <c:showCatName val="0"/>
          <c:showSerName val="0"/>
          <c:showPercent val="0"/>
          <c:showBubbleSize val="0"/>
          <c:showLeaderLines val="0"/>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1" i="0" u="none" strike="noStrike" kern="1200" baseline="0">
                <a:solidFill>
                  <a:schemeClr val="tx1">
                    <a:lumMod val="65000"/>
                    <a:lumOff val="35000"/>
                  </a:schemeClr>
                </a:solidFill>
                <a:latin typeface="+mn-lt"/>
                <a:ea typeface="+mn-ea"/>
                <a:cs typeface="+mn-cs"/>
              </a:defRPr>
            </a:pPr>
            <a:r>
              <a:rPr lang="en-US" sz="1400" dirty="0"/>
              <a:t>Average number of days</a:t>
            </a:r>
          </a:p>
        </c:rich>
      </c:tx>
      <c:layout>
        <c:manualLayout>
          <c:xMode val="edge"/>
          <c:yMode val="edge"/>
          <c:x val="0.45227380410446028"/>
          <c:y val="6.4457304187029468E-2"/>
        </c:manualLayout>
      </c:layout>
      <c:overlay val="0"/>
      <c:spPr>
        <a:noFill/>
        <a:ln>
          <a:noFill/>
        </a:ln>
        <a:effectLst/>
      </c:spPr>
      <c:txPr>
        <a:bodyPr rot="0" spcFirstLastPara="1" vertOverflow="ellipsis" vert="horz" wrap="square" anchor="ctr" anchorCtr="1"/>
        <a:lstStyle/>
        <a:p>
          <a:pPr>
            <a:defRPr sz="1400" b="1" i="0" u="none" strike="noStrike" kern="120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6230188730741413"/>
          <c:y val="0.1638947491914817"/>
          <c:w val="0.78551792464416814"/>
          <c:h val="0.71693777771448419"/>
        </c:manualLayout>
      </c:layout>
      <c:barChart>
        <c:barDir val="bar"/>
        <c:grouping val="clustered"/>
        <c:varyColors val="0"/>
        <c:ser>
          <c:idx val="0"/>
          <c:order val="0"/>
          <c:tx>
            <c:strRef>
              <c:f>Sheet1!$B$1</c:f>
              <c:strCache>
                <c:ptCount val="1"/>
                <c:pt idx="0">
                  <c:v>Series 1</c:v>
                </c:pt>
              </c:strCache>
            </c:strRef>
          </c:tx>
          <c:spPr>
            <a:gradFill rotWithShape="1">
              <a:gsLst>
                <a:gs pos="0">
                  <a:schemeClr val="accent1">
                    <a:tint val="96000"/>
                    <a:lumMod val="104000"/>
                  </a:schemeClr>
                </a:gs>
                <a:gs pos="100000">
                  <a:schemeClr val="accent1">
                    <a:shade val="98000"/>
                    <a:lumMod val="94000"/>
                  </a:schemeClr>
                </a:gs>
              </a:gsLst>
              <a:lin ang="5400000" scaled="0"/>
            </a:gradFill>
            <a:ln>
              <a:noFill/>
            </a:ln>
            <a:effectLst>
              <a:outerShdw blurRad="50800" dist="38100" dir="5400000" rotWithShape="0">
                <a:srgbClr val="000000">
                  <a:alpha val="60000"/>
                </a:srgbClr>
              </a:outerShdw>
            </a:effectLst>
          </c:spPr>
          <c:invertIfNegative val="0"/>
          <c:dLbls>
            <c:delete val="1"/>
          </c:dLbls>
          <c:trendline>
            <c:spPr>
              <a:ln w="19050" cap="rnd">
                <a:solidFill>
                  <a:schemeClr val="accent1"/>
                </a:solidFill>
              </a:ln>
              <a:effectLst/>
            </c:spPr>
            <c:trendlineType val="linear"/>
            <c:dispRSqr val="0"/>
            <c:dispEq val="0"/>
          </c:trendline>
          <c:cat>
            <c:strRef>
              <c:f>Sheet1!$A$2:$A$6</c:f>
              <c:strCache>
                <c:ptCount val="5"/>
                <c:pt idx="0">
                  <c:v>China</c:v>
                </c:pt>
                <c:pt idx="1">
                  <c:v>France</c:v>
                </c:pt>
                <c:pt idx="2">
                  <c:v>Spain</c:v>
                </c:pt>
                <c:pt idx="3">
                  <c:v>Russia</c:v>
                </c:pt>
                <c:pt idx="4">
                  <c:v>United States</c:v>
                </c:pt>
              </c:strCache>
            </c:strRef>
          </c:cat>
          <c:val>
            <c:numRef>
              <c:f>Sheet1!$B$2:$B$6</c:f>
              <c:numCache>
                <c:formatCode>General</c:formatCode>
                <c:ptCount val="5"/>
                <c:pt idx="0">
                  <c:v>34</c:v>
                </c:pt>
                <c:pt idx="1">
                  <c:v>34</c:v>
                </c:pt>
                <c:pt idx="2">
                  <c:v>37</c:v>
                </c:pt>
                <c:pt idx="3">
                  <c:v>38</c:v>
                </c:pt>
                <c:pt idx="4">
                  <c:v>41</c:v>
                </c:pt>
              </c:numCache>
            </c:numRef>
          </c:val>
          <c:extLst>
            <c:ext xmlns:c16="http://schemas.microsoft.com/office/drawing/2014/chart" uri="{C3380CC4-5D6E-409C-BE32-E72D297353CC}">
              <c16:uniqueId val="{00000001-1FD3-4A32-8659-398714308008}"/>
            </c:ext>
          </c:extLst>
        </c:ser>
        <c:dLbls>
          <c:dLblPos val="inEnd"/>
          <c:showLegendKey val="0"/>
          <c:showVal val="1"/>
          <c:showCatName val="0"/>
          <c:showSerName val="0"/>
          <c:showPercent val="0"/>
          <c:showBubbleSize val="0"/>
        </c:dLbls>
        <c:gapWidth val="115"/>
        <c:overlap val="-20"/>
        <c:axId val="1106939343"/>
        <c:axId val="1106932687"/>
      </c:barChart>
      <c:catAx>
        <c:axId val="1106939343"/>
        <c:scaling>
          <c:orientation val="minMax"/>
        </c:scaling>
        <c:delete val="0"/>
        <c:axPos val="l"/>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106932687"/>
        <c:crosses val="autoZero"/>
        <c:auto val="1"/>
        <c:lblAlgn val="ctr"/>
        <c:lblOffset val="100"/>
        <c:noMultiLvlLbl val="0"/>
      </c:catAx>
      <c:valAx>
        <c:axId val="1106932687"/>
        <c:scaling>
          <c:orientation val="minMax"/>
        </c:scaling>
        <c:delete val="1"/>
        <c:axPos val="b"/>
        <c:numFmt formatCode="General" sourceLinked="1"/>
        <c:majorTickMark val="none"/>
        <c:minorTickMark val="none"/>
        <c:tickLblPos val="nextTo"/>
        <c:crossAx val="1106939343"/>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a:gsLst>
        <a:gs pos="0">
          <a:schemeClr val="bg1"/>
        </a:gs>
        <a:gs pos="100000">
          <a:schemeClr val="bg1">
            <a:lumMod val="65000"/>
          </a:schemeClr>
        </a:gs>
      </a:gsLst>
      <a:lin ang="2700000" scaled="1"/>
    </a:grad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1" i="0" u="none" strike="noStrike" kern="1200" baseline="0">
                <a:solidFill>
                  <a:schemeClr val="tx1">
                    <a:lumMod val="65000"/>
                    <a:lumOff val="35000"/>
                  </a:schemeClr>
                </a:solidFill>
                <a:latin typeface="+mn-lt"/>
                <a:ea typeface="+mn-ea"/>
                <a:cs typeface="+mn-cs"/>
              </a:defRPr>
            </a:pPr>
            <a:r>
              <a:rPr lang="en-US" sz="1400" dirty="0"/>
              <a:t>Average</a:t>
            </a:r>
            <a:r>
              <a:rPr lang="en-US" sz="1400" baseline="0" dirty="0"/>
              <a:t> number of days per country</a:t>
            </a:r>
            <a:endParaRPr lang="en-US" sz="1400" dirty="0"/>
          </a:p>
        </c:rich>
      </c:tx>
      <c:layout>
        <c:manualLayout>
          <c:xMode val="edge"/>
          <c:yMode val="edge"/>
          <c:x val="0.37558227036668856"/>
          <c:y val="6.7951998855281123E-2"/>
        </c:manualLayout>
      </c:layout>
      <c:overlay val="0"/>
      <c:spPr>
        <a:noFill/>
        <a:ln>
          <a:noFill/>
        </a:ln>
        <a:effectLst/>
      </c:spPr>
      <c:txPr>
        <a:bodyPr rot="0" spcFirstLastPara="1" vertOverflow="ellipsis" vert="horz" wrap="square" anchor="ctr" anchorCtr="1"/>
        <a:lstStyle/>
        <a:p>
          <a:pPr>
            <a:defRPr sz="1400" b="1" i="0" u="none" strike="noStrike" kern="120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6230188730741413"/>
          <c:y val="0.1638947491914817"/>
          <c:w val="0.78551792464416814"/>
          <c:h val="0.71693777771448419"/>
        </c:manualLayout>
      </c:layout>
      <c:barChart>
        <c:barDir val="bar"/>
        <c:grouping val="clustered"/>
        <c:varyColors val="0"/>
        <c:ser>
          <c:idx val="0"/>
          <c:order val="0"/>
          <c:tx>
            <c:strRef>
              <c:f>Sheet1!$B$1</c:f>
              <c:strCache>
                <c:ptCount val="1"/>
                <c:pt idx="0">
                  <c:v>Series 1</c:v>
                </c:pt>
              </c:strCache>
            </c:strRef>
          </c:tx>
          <c:spPr>
            <a:gradFill rotWithShape="1">
              <a:gsLst>
                <a:gs pos="0">
                  <a:schemeClr val="accent1">
                    <a:tint val="96000"/>
                    <a:lumMod val="104000"/>
                  </a:schemeClr>
                </a:gs>
                <a:gs pos="100000">
                  <a:schemeClr val="accent1">
                    <a:shade val="98000"/>
                    <a:lumMod val="94000"/>
                  </a:schemeClr>
                </a:gs>
              </a:gsLst>
              <a:lin ang="5400000" scaled="0"/>
            </a:gradFill>
            <a:ln>
              <a:noFill/>
            </a:ln>
            <a:effectLst>
              <a:outerShdw blurRad="50800" dist="38100" dir="5400000" rotWithShape="0">
                <a:srgbClr val="000000">
                  <a:alpha val="60000"/>
                </a:srgbClr>
              </a:outerShdw>
            </a:effectLst>
          </c:spPr>
          <c:invertIfNegative val="0"/>
          <c:dLbls>
            <c:dLbl>
              <c:idx val="4"/>
              <c:spPr>
                <a:solidFill>
                  <a:srgbClr val="DE7E18"/>
                </a:solidFill>
                <a:ln>
                  <a:noFill/>
                </a:ln>
                <a:effectLst/>
              </c:spPr>
              <c:txPr>
                <a:bodyPr rot="0" spcFirstLastPara="1" vertOverflow="clip" horzOverflow="clip" vert="horz" wrap="square" lIns="38100" tIns="19050" rIns="38100" bIns="19050" anchor="ctr" anchorCtr="1">
                  <a:spAutoFit/>
                </a:bodyPr>
                <a:lstStyle/>
                <a:p>
                  <a:pPr>
                    <a:defRPr sz="2400"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ext>
                <c:ext xmlns:c16="http://schemas.microsoft.com/office/drawing/2014/chart" uri="{C3380CC4-5D6E-409C-BE32-E72D297353CC}">
                  <c16:uniqueId val="{00000000-FD2B-416D-A60F-D53645339DA2}"/>
                </c:ext>
              </c:extLst>
            </c:dLbl>
            <c:spPr>
              <a:solidFill>
                <a:srgbClr val="DE7E18"/>
              </a:solidFill>
              <a:ln>
                <a:noFill/>
              </a:ln>
              <a:effectLst/>
            </c:spPr>
            <c:txPr>
              <a:bodyPr rot="0" spcFirstLastPara="1" vertOverflow="clip" horzOverflow="clip" vert="horz" wrap="square" lIns="38100" tIns="19050" rIns="38100" bIns="19050" anchor="ctr" anchorCtr="1">
                <a:spAutoFit/>
              </a:bodyPr>
              <a:lstStyle/>
              <a:p>
                <a:pPr>
                  <a:defRPr sz="1600"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15:showLeaderLines val="0"/>
              </c:ext>
            </c:extLst>
          </c:dLbls>
          <c:cat>
            <c:strRef>
              <c:f>Sheet1!$A$2:$A$6</c:f>
              <c:strCache>
                <c:ptCount val="5"/>
                <c:pt idx="0">
                  <c:v>China</c:v>
                </c:pt>
                <c:pt idx="1">
                  <c:v>France</c:v>
                </c:pt>
                <c:pt idx="2">
                  <c:v>Spain</c:v>
                </c:pt>
                <c:pt idx="3">
                  <c:v>Russia</c:v>
                </c:pt>
                <c:pt idx="4">
                  <c:v>United States</c:v>
                </c:pt>
              </c:strCache>
            </c:strRef>
          </c:cat>
          <c:val>
            <c:numRef>
              <c:f>Sheet1!$B$2:$B$6</c:f>
              <c:numCache>
                <c:formatCode>General</c:formatCode>
                <c:ptCount val="5"/>
                <c:pt idx="0">
                  <c:v>34</c:v>
                </c:pt>
                <c:pt idx="1">
                  <c:v>34</c:v>
                </c:pt>
                <c:pt idx="2">
                  <c:v>37</c:v>
                </c:pt>
                <c:pt idx="3">
                  <c:v>38</c:v>
                </c:pt>
                <c:pt idx="4">
                  <c:v>41</c:v>
                </c:pt>
              </c:numCache>
            </c:numRef>
          </c:val>
          <c:extLst>
            <c:ext xmlns:c16="http://schemas.microsoft.com/office/drawing/2014/chart" uri="{C3380CC4-5D6E-409C-BE32-E72D297353CC}">
              <c16:uniqueId val="{00000001-FD2B-416D-A60F-D53645339DA2}"/>
            </c:ext>
          </c:extLst>
        </c:ser>
        <c:dLbls>
          <c:dLblPos val="inEnd"/>
          <c:showLegendKey val="0"/>
          <c:showVal val="1"/>
          <c:showCatName val="0"/>
          <c:showSerName val="0"/>
          <c:showPercent val="0"/>
          <c:showBubbleSize val="0"/>
        </c:dLbls>
        <c:gapWidth val="115"/>
        <c:overlap val="-20"/>
        <c:axId val="1106939343"/>
        <c:axId val="1106932687"/>
      </c:barChart>
      <c:catAx>
        <c:axId val="1106939343"/>
        <c:scaling>
          <c:orientation val="minMax"/>
        </c:scaling>
        <c:delete val="0"/>
        <c:axPos val="l"/>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106932687"/>
        <c:crosses val="autoZero"/>
        <c:auto val="1"/>
        <c:lblAlgn val="ctr"/>
        <c:lblOffset val="100"/>
        <c:noMultiLvlLbl val="0"/>
      </c:catAx>
      <c:valAx>
        <c:axId val="1106932687"/>
        <c:scaling>
          <c:orientation val="minMax"/>
        </c:scaling>
        <c:delete val="1"/>
        <c:axPos val="b"/>
        <c:numFmt formatCode="General" sourceLinked="1"/>
        <c:majorTickMark val="none"/>
        <c:minorTickMark val="none"/>
        <c:tickLblPos val="nextTo"/>
        <c:crossAx val="1106939343"/>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a:gsLst>
        <a:gs pos="0">
          <a:schemeClr val="bg1"/>
        </a:gs>
        <a:gs pos="100000">
          <a:schemeClr val="bg1">
            <a:lumMod val="65000"/>
          </a:schemeClr>
        </a:gs>
      </a:gsLst>
      <a:lin ang="2700000" scaled="1"/>
    </a:grad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9843079819058997E-2"/>
          <c:y val="2.5185447462651802E-2"/>
          <c:w val="0.96641940338313093"/>
          <c:h val="0.94962910507469644"/>
        </c:manualLayout>
      </c:layout>
      <c:ofPieChart>
        <c:ofPieType val="pie"/>
        <c:varyColors val="1"/>
        <c:ser>
          <c:idx val="0"/>
          <c:order val="0"/>
          <c:tx>
            <c:strRef>
              <c:f>Sheet1!$B$1</c:f>
              <c:strCache>
                <c:ptCount val="1"/>
                <c:pt idx="0">
                  <c:v>Sales</c:v>
                </c:pt>
              </c:strCache>
            </c:strRef>
          </c:tx>
          <c:explosion val="6"/>
          <c:dPt>
            <c:idx val="0"/>
            <c:bubble3D val="0"/>
            <c:spPr>
              <a:solidFill>
                <a:schemeClr val="tx1">
                  <a:lumMod val="50000"/>
                  <a:lumOff val="50000"/>
                </a:schemeClr>
              </a:solidFill>
              <a:ln w="19050">
                <a:noFill/>
              </a:ln>
              <a:effectLst/>
            </c:spPr>
            <c:extLst>
              <c:ext xmlns:c16="http://schemas.microsoft.com/office/drawing/2014/chart" uri="{C3380CC4-5D6E-409C-BE32-E72D297353CC}">
                <c16:uniqueId val="{00000003-9B92-4F5D-B85A-D0FEACBBA14A}"/>
              </c:ext>
            </c:extLst>
          </c:dPt>
          <c:dPt>
            <c:idx val="1"/>
            <c:bubble3D val="0"/>
            <c:spPr>
              <a:solidFill>
                <a:schemeClr val="accent5"/>
              </a:solidFill>
              <a:ln w="19050">
                <a:noFill/>
              </a:ln>
              <a:effectLst/>
            </c:spPr>
            <c:extLst>
              <c:ext xmlns:c16="http://schemas.microsoft.com/office/drawing/2014/chart" uri="{C3380CC4-5D6E-409C-BE32-E72D297353CC}">
                <c16:uniqueId val="{00000005-9B92-4F5D-B85A-D0FEACBBA14A}"/>
              </c:ext>
            </c:extLst>
          </c:dPt>
          <c:dPt>
            <c:idx val="2"/>
            <c:bubble3D val="0"/>
            <c:spPr>
              <a:solidFill>
                <a:schemeClr val="accent2"/>
              </a:solidFill>
              <a:ln w="19050">
                <a:noFill/>
              </a:ln>
              <a:effectLst/>
            </c:spPr>
            <c:extLst>
              <c:ext xmlns:c16="http://schemas.microsoft.com/office/drawing/2014/chart" uri="{C3380CC4-5D6E-409C-BE32-E72D297353CC}">
                <c16:uniqueId val="{00000002-9B92-4F5D-B85A-D0FEACBBA14A}"/>
              </c:ext>
            </c:extLst>
          </c:dPt>
          <c:dPt>
            <c:idx val="3"/>
            <c:bubble3D val="0"/>
            <c:spPr>
              <a:solidFill>
                <a:schemeClr val="accent1"/>
              </a:solidFill>
              <a:ln w="19050">
                <a:noFill/>
              </a:ln>
              <a:effectLst/>
            </c:spPr>
            <c:extLst>
              <c:ext xmlns:c16="http://schemas.microsoft.com/office/drawing/2014/chart" uri="{C3380CC4-5D6E-409C-BE32-E72D297353CC}">
                <c16:uniqueId val="{00000004-9B92-4F5D-B85A-D0FEACBBA14A}"/>
              </c:ext>
            </c:extLst>
          </c:dPt>
          <c:cat>
            <c:strRef>
              <c:f>Sheet1!$A$2:$A$5</c:f>
              <c:strCache>
                <c:ptCount val="3"/>
                <c:pt idx="0">
                  <c:v>Undisputed</c:v>
                </c:pt>
                <c:pt idx="1">
                  <c:v>Won</c:v>
                </c:pt>
                <c:pt idx="2">
                  <c:v>Lost</c:v>
                </c:pt>
              </c:strCache>
              <c:extLst/>
            </c:strRef>
          </c:cat>
          <c:val>
            <c:numRef>
              <c:f>Sheet1!$B$2:$B$5</c:f>
              <c:numCache>
                <c:formatCode>General</c:formatCode>
                <c:ptCount val="3"/>
                <c:pt idx="0">
                  <c:v>1895</c:v>
                </c:pt>
                <c:pt idx="1">
                  <c:v>470</c:v>
                </c:pt>
                <c:pt idx="2">
                  <c:v>101</c:v>
                </c:pt>
              </c:numCache>
              <c:extLst/>
            </c:numRef>
          </c:val>
          <c:extLst>
            <c:ext xmlns:c16="http://schemas.microsoft.com/office/drawing/2014/chart" uri="{C3380CC4-5D6E-409C-BE32-E72D297353CC}">
              <c16:uniqueId val="{00000000-9B92-4F5D-B85A-D0FEACBBA14A}"/>
            </c:ext>
          </c:extLst>
        </c:ser>
        <c:dLbls>
          <c:showLegendKey val="0"/>
          <c:showVal val="0"/>
          <c:showCatName val="0"/>
          <c:showSerName val="0"/>
          <c:showPercent val="0"/>
          <c:showBubbleSize val="0"/>
          <c:showLeaderLines val="1"/>
        </c:dLbls>
        <c:gapWidth val="53"/>
        <c:splitType val="pos"/>
        <c:splitPos val="2"/>
        <c:secondPieSize val="200"/>
        <c:serLines>
          <c:spPr>
            <a:ln w="9525" cap="flat" cmpd="sng" algn="ctr">
              <a:solidFill>
                <a:schemeClr val="tx1">
                  <a:lumMod val="35000"/>
                  <a:lumOff val="65000"/>
                </a:schemeClr>
              </a:solidFill>
              <a:round/>
            </a:ln>
            <a:effectLst/>
          </c:spPr>
        </c:serLines>
      </c:of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r>
              <a:rPr lang="en-PH" dirty="0"/>
              <a:t>Dispute Case per Country</a:t>
            </a:r>
          </a:p>
        </c:rich>
      </c:tx>
      <c:layout>
        <c:manualLayout>
          <c:xMode val="edge"/>
          <c:yMode val="edge"/>
          <c:x val="4.1033543934336281E-2"/>
          <c:y val="5.8139141435553127E-2"/>
        </c:manualLayout>
      </c:layout>
      <c:overlay val="0"/>
      <c:spPr>
        <a:noFill/>
        <a:ln>
          <a:noFill/>
        </a:ln>
        <a:effectLst/>
      </c:spPr>
      <c:txPr>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3.4562275893419654E-2"/>
          <c:y val="0.17464492529488546"/>
          <c:w val="0.93353408482034683"/>
          <c:h val="0.68621503242137882"/>
        </c:manualLayout>
      </c:layout>
      <c:barChart>
        <c:barDir val="col"/>
        <c:grouping val="percentStacked"/>
        <c:varyColors val="0"/>
        <c:ser>
          <c:idx val="0"/>
          <c:order val="0"/>
          <c:tx>
            <c:strRef>
              <c:f>Sheet1!$B$1</c:f>
              <c:strCache>
                <c:ptCount val="1"/>
                <c:pt idx="0">
                  <c:v>Lost Dispute</c:v>
                </c:pt>
              </c:strCache>
            </c:strRef>
          </c:tx>
          <c:spPr>
            <a:gradFill rotWithShape="1">
              <a:gsLst>
                <a:gs pos="0">
                  <a:schemeClr val="accent1">
                    <a:tint val="96000"/>
                    <a:lumMod val="104000"/>
                  </a:schemeClr>
                </a:gs>
                <a:gs pos="100000">
                  <a:schemeClr val="accent1">
                    <a:shade val="98000"/>
                    <a:lumMod val="94000"/>
                  </a:schemeClr>
                </a:gs>
              </a:gsLst>
              <a:lin ang="5400000" scaled="0"/>
            </a:gradFill>
            <a:ln>
              <a:noFill/>
            </a:ln>
            <a:effectLst>
              <a:outerShdw blurRad="50800" dist="38100" dir="5400000" rotWithShape="0">
                <a:srgbClr val="000000">
                  <a:alpha val="60000"/>
                </a:srgbClr>
              </a:outerShdw>
            </a:effectLst>
          </c:spPr>
          <c:invertIfNegative val="0"/>
          <c:dLbls>
            <c:dLbl>
              <c:idx val="0"/>
              <c:layout>
                <c:manualLayout>
                  <c:x val="-2.27768009130833E-2"/>
                  <c:y val="-8.49828087259504E-3"/>
                </c:manualLayout>
              </c:layout>
              <c:spPr>
                <a:solidFill>
                  <a:schemeClr val="accent2"/>
                </a:solidFill>
                <a:ln>
                  <a:noFill/>
                </a:ln>
                <a:effectLst/>
              </c:spPr>
              <c:txPr>
                <a:bodyPr rot="0" spcFirstLastPara="1" vertOverflow="ellipsis" vert="horz" wrap="square" lIns="38100" tIns="19050" rIns="38100" bIns="19050" anchor="ctr" anchorCtr="1">
                  <a:spAutoFit/>
                </a:bodyPr>
                <a:lstStyle/>
                <a:p>
                  <a:pPr>
                    <a:defRPr sz="2000" b="1"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0AB4-4503-91C8-F18A2A6993CF}"/>
                </c:ext>
              </c:extLst>
            </c:dLbl>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France</c:v>
                </c:pt>
                <c:pt idx="1">
                  <c:v>Russia</c:v>
                </c:pt>
                <c:pt idx="2">
                  <c:v>China</c:v>
                </c:pt>
                <c:pt idx="3">
                  <c:v>Spain</c:v>
                </c:pt>
                <c:pt idx="4">
                  <c:v>United States</c:v>
                </c:pt>
              </c:strCache>
            </c:strRef>
          </c:cat>
          <c:val>
            <c:numRef>
              <c:f>Sheet1!$B$2:$B$6</c:f>
              <c:numCache>
                <c:formatCode>0.00%</c:formatCode>
                <c:ptCount val="5"/>
                <c:pt idx="0">
                  <c:v>0.34229999999999999</c:v>
                </c:pt>
                <c:pt idx="1">
                  <c:v>8.72E-2</c:v>
                </c:pt>
                <c:pt idx="2">
                  <c:v>8.199999999999999E-2</c:v>
                </c:pt>
                <c:pt idx="3">
                  <c:v>6.7799999999999999E-2</c:v>
                </c:pt>
                <c:pt idx="4">
                  <c:v>3.7499999999999999E-2</c:v>
                </c:pt>
              </c:numCache>
            </c:numRef>
          </c:val>
          <c:extLst>
            <c:ext xmlns:c16="http://schemas.microsoft.com/office/drawing/2014/chart" uri="{C3380CC4-5D6E-409C-BE32-E72D297353CC}">
              <c16:uniqueId val="{00000000-0AB4-4503-91C8-F18A2A6993CF}"/>
            </c:ext>
          </c:extLst>
        </c:ser>
        <c:ser>
          <c:idx val="1"/>
          <c:order val="1"/>
          <c:tx>
            <c:strRef>
              <c:f>Sheet1!$C$1</c:f>
              <c:strCache>
                <c:ptCount val="1"/>
                <c:pt idx="0">
                  <c:v>Won Dispute</c:v>
                </c:pt>
              </c:strCache>
            </c:strRef>
          </c:tx>
          <c:spPr>
            <a:solidFill>
              <a:schemeClr val="accent5"/>
            </a:solidFill>
            <a:ln>
              <a:noFill/>
            </a:ln>
            <a:effectLst>
              <a:outerShdw blurRad="50800" dist="38100" dir="5400000" rotWithShape="0">
                <a:srgbClr val="000000">
                  <a:alpha val="60000"/>
                </a:srgbClr>
              </a:outerShdw>
            </a:effectLst>
          </c:spPr>
          <c:invertIfNegative val="0"/>
          <c:dLbls>
            <c:dLbl>
              <c:idx val="4"/>
              <c:layout>
                <c:manualLayout>
                  <c:x val="2.5441329439674751E-3"/>
                  <c:y val="-7.3089052199971326E-3"/>
                </c:manualLayout>
              </c:layout>
              <c:spPr>
                <a:solidFill>
                  <a:srgbClr val="FFFF00"/>
                </a:solidFill>
                <a:ln>
                  <a:noFill/>
                </a:ln>
                <a:effectLst/>
              </c:spPr>
              <c:txPr>
                <a:bodyPr rot="0" spcFirstLastPara="1" vertOverflow="ellipsis" vert="horz" wrap="square" lIns="38100" tIns="19050" rIns="38100" bIns="19050" anchor="ctr" anchorCtr="1">
                  <a:spAutoFit/>
                </a:bodyPr>
                <a:lstStyle/>
                <a:p>
                  <a:pPr>
                    <a:defRPr sz="1800" b="1"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0AB4-4503-91C8-F18A2A6993CF}"/>
                </c:ext>
              </c:extLst>
            </c:dLbl>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France</c:v>
                </c:pt>
                <c:pt idx="1">
                  <c:v>Russia</c:v>
                </c:pt>
                <c:pt idx="2">
                  <c:v>China</c:v>
                </c:pt>
                <c:pt idx="3">
                  <c:v>Spain</c:v>
                </c:pt>
                <c:pt idx="4">
                  <c:v>United States</c:v>
                </c:pt>
              </c:strCache>
            </c:strRef>
          </c:cat>
          <c:val>
            <c:numRef>
              <c:f>Sheet1!$C$2:$C$6</c:f>
              <c:numCache>
                <c:formatCode>0.00%</c:formatCode>
                <c:ptCount val="5"/>
                <c:pt idx="0">
                  <c:v>0.65769999999999995</c:v>
                </c:pt>
                <c:pt idx="1">
                  <c:v>0.91280000000000006</c:v>
                </c:pt>
                <c:pt idx="2">
                  <c:v>0.91799999999999993</c:v>
                </c:pt>
                <c:pt idx="3">
                  <c:v>0.93220000000000003</c:v>
                </c:pt>
                <c:pt idx="4">
                  <c:v>0.96250000000000002</c:v>
                </c:pt>
              </c:numCache>
            </c:numRef>
          </c:val>
          <c:extLst>
            <c:ext xmlns:c16="http://schemas.microsoft.com/office/drawing/2014/chart" uri="{C3380CC4-5D6E-409C-BE32-E72D297353CC}">
              <c16:uniqueId val="{00000001-0AB4-4503-91C8-F18A2A6993CF}"/>
            </c:ext>
          </c:extLst>
        </c:ser>
        <c:dLbls>
          <c:showLegendKey val="0"/>
          <c:showVal val="1"/>
          <c:showCatName val="0"/>
          <c:showSerName val="0"/>
          <c:showPercent val="0"/>
          <c:showBubbleSize val="0"/>
        </c:dLbls>
        <c:gapWidth val="100"/>
        <c:overlap val="100"/>
        <c:axId val="62125552"/>
        <c:axId val="62122640"/>
      </c:barChart>
      <c:catAx>
        <c:axId val="62125552"/>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197" b="1" i="0" u="none" strike="noStrike" kern="1200" baseline="0">
                <a:solidFill>
                  <a:schemeClr val="tx1">
                    <a:lumMod val="65000"/>
                    <a:lumOff val="35000"/>
                  </a:schemeClr>
                </a:solidFill>
                <a:latin typeface="+mn-lt"/>
                <a:ea typeface="+mn-ea"/>
                <a:cs typeface="+mn-cs"/>
              </a:defRPr>
            </a:pPr>
            <a:endParaRPr lang="en-US"/>
          </a:p>
        </c:txPr>
        <c:crossAx val="62122640"/>
        <c:crosses val="autoZero"/>
        <c:auto val="1"/>
        <c:lblAlgn val="ctr"/>
        <c:lblOffset val="100"/>
        <c:noMultiLvlLbl val="0"/>
      </c:catAx>
      <c:valAx>
        <c:axId val="62122640"/>
        <c:scaling>
          <c:orientation val="minMax"/>
        </c:scaling>
        <c:delete val="1"/>
        <c:axPos val="l"/>
        <c:numFmt formatCode="0%" sourceLinked="1"/>
        <c:majorTickMark val="none"/>
        <c:minorTickMark val="none"/>
        <c:tickLblPos val="nextTo"/>
        <c:crossAx val="62125552"/>
        <c:crosses val="autoZero"/>
        <c:crossBetween val="between"/>
      </c:valAx>
      <c:spPr>
        <a:noFill/>
        <a:ln>
          <a:noFill/>
        </a:ln>
        <a:effectLst/>
      </c:spPr>
    </c:plotArea>
    <c:legend>
      <c:legendPos val="b"/>
      <c:layout>
        <c:manualLayout>
          <c:xMode val="edge"/>
          <c:yMode val="edge"/>
          <c:x val="0.60705905700671636"/>
          <c:y val="5.6838026859845459E-2"/>
          <c:w val="0.39294097171423481"/>
          <c:h val="6.9707268484990509E-2"/>
        </c:manualLayout>
      </c:layout>
      <c:overlay val="0"/>
      <c:spPr>
        <a:noFill/>
        <a:ln>
          <a:noFill/>
        </a:ln>
        <a:effectLst/>
      </c:spPr>
      <c:txPr>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a:gsLst>
        <a:gs pos="0">
          <a:schemeClr val="bg1"/>
        </a:gs>
        <a:gs pos="74000">
          <a:schemeClr val="tx1">
            <a:lumMod val="50000"/>
            <a:lumOff val="50000"/>
          </a:schemeClr>
        </a:gs>
        <a:gs pos="83000">
          <a:schemeClr val="bg1">
            <a:lumMod val="75000"/>
          </a:schemeClr>
        </a:gs>
        <a:gs pos="100000">
          <a:schemeClr val="bg1">
            <a:lumMod val="50000"/>
          </a:schemeClr>
        </a:gs>
      </a:gsLst>
      <a:lin ang="5400000" scaled="1"/>
    </a:gradFill>
    <a:ln>
      <a:noFill/>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dPt>
            <c:idx val="0"/>
            <c:bubble3D val="0"/>
            <c:spPr>
              <a:solidFill>
                <a:schemeClr val="accent1"/>
              </a:solidFill>
              <a:ln w="19050">
                <a:noFill/>
              </a:ln>
              <a:effectLst/>
            </c:spPr>
            <c:extLst>
              <c:ext xmlns:c16="http://schemas.microsoft.com/office/drawing/2014/chart" uri="{C3380CC4-5D6E-409C-BE32-E72D297353CC}">
                <c16:uniqueId val="{00000003-5EEE-4D8D-96EA-2C10C8C7C528}"/>
              </c:ext>
            </c:extLst>
          </c:dPt>
          <c:dPt>
            <c:idx val="1"/>
            <c:bubble3D val="0"/>
            <c:explosion val="25"/>
            <c:spPr>
              <a:solidFill>
                <a:schemeClr val="accent5">
                  <a:lumMod val="75000"/>
                </a:schemeClr>
              </a:solidFill>
              <a:ln w="19050">
                <a:noFill/>
              </a:ln>
              <a:effectLst/>
            </c:spPr>
            <c:extLst>
              <c:ext xmlns:c16="http://schemas.microsoft.com/office/drawing/2014/chart" uri="{C3380CC4-5D6E-409C-BE32-E72D297353CC}">
                <c16:uniqueId val="{00000002-5EEE-4D8D-96EA-2C10C8C7C528}"/>
              </c:ext>
            </c:extLst>
          </c:dPt>
          <c:dLbls>
            <c:dLbl>
              <c:idx val="0"/>
              <c:layout>
                <c:manualLayout>
                  <c:x val="1.2965835989560075E-2"/>
                  <c:y val="1.5319959422810154E-2"/>
                </c:manualLayout>
              </c:layout>
              <c:spPr>
                <a:solidFill>
                  <a:schemeClr val="accent1"/>
                </a:solidFill>
                <a:ln>
                  <a:noFill/>
                </a:ln>
                <a:effectLst/>
              </c:spPr>
              <c:txPr>
                <a:bodyPr rot="0" spcFirstLastPara="1" vertOverflow="ellipsis" vert="horz" wrap="square" lIns="38100" tIns="19050" rIns="38100" bIns="19050" anchor="ctr" anchorCtr="1">
                  <a:noAutofit/>
                </a:bodyPr>
                <a:lstStyle/>
                <a:p>
                  <a:pPr>
                    <a:defRPr sz="1600" b="0" i="0" u="none" strike="noStrike" kern="1200" baseline="0">
                      <a:solidFill>
                        <a:schemeClr val="bg1"/>
                      </a:solidFill>
                      <a:latin typeface="Calibri" panose="020F0502020204030204" pitchFamily="34" charset="0"/>
                      <a:ea typeface="+mn-ea"/>
                      <a:cs typeface="Calibri" panose="020F0502020204030204" pitchFamily="34" charset="0"/>
                    </a:defRPr>
                  </a:pPr>
                  <a:endParaRPr lang="en-US"/>
                </a:p>
              </c:txPr>
              <c:dLblPos val="bestFit"/>
              <c:showLegendKey val="0"/>
              <c:showVal val="1"/>
              <c:showCatName val="0"/>
              <c:showSerName val="0"/>
              <c:showPercent val="0"/>
              <c:showBubbleSize val="0"/>
              <c:extLst>
                <c:ext xmlns:c15="http://schemas.microsoft.com/office/drawing/2012/chart" uri="{CE6537A1-D6FC-4f65-9D91-7224C49458BB}">
                  <c15:layout>
                    <c:manualLayout>
                      <c:w val="0.18934350720697155"/>
                      <c:h val="0.13189192598667948"/>
                    </c:manualLayout>
                  </c15:layout>
                </c:ext>
                <c:ext xmlns:c16="http://schemas.microsoft.com/office/drawing/2014/chart" uri="{C3380CC4-5D6E-409C-BE32-E72D297353CC}">
                  <c16:uniqueId val="{00000003-5EEE-4D8D-96EA-2C10C8C7C528}"/>
                </c:ext>
              </c:extLst>
            </c:dLbl>
            <c:dLbl>
              <c:idx val="1"/>
              <c:layout>
                <c:manualLayout>
                  <c:x val="0.17893311356760278"/>
                  <c:y val="-0.11615733315842507"/>
                </c:manualLayout>
              </c:layout>
              <c:tx>
                <c:rich>
                  <a:bodyPr rot="0" spcFirstLastPara="1" vertOverflow="ellipsis" vert="horz" wrap="square" lIns="38100" tIns="19050" rIns="38100" bIns="19050" anchor="ctr" anchorCtr="1">
                    <a:spAutoFit/>
                  </a:bodyPr>
                  <a:lstStyle/>
                  <a:p>
                    <a:pPr>
                      <a:defRPr sz="2000" b="0" i="0" u="none" strike="noStrike" kern="1200" baseline="0">
                        <a:solidFill>
                          <a:schemeClr val="bg1"/>
                        </a:solidFill>
                        <a:latin typeface="+mn-lt"/>
                        <a:ea typeface="+mn-ea"/>
                        <a:cs typeface="+mn-cs"/>
                      </a:defRPr>
                    </a:pPr>
                    <a:fld id="{B4D3C49E-961F-44E1-B1EC-38CFB1610709}" type="VALUE">
                      <a:rPr lang="en-US" sz="2000">
                        <a:solidFill>
                          <a:schemeClr val="bg1"/>
                        </a:solidFill>
                        <a:latin typeface="Calibri" panose="020F0502020204030204" pitchFamily="34" charset="0"/>
                        <a:cs typeface="Calibri" panose="020F0502020204030204" pitchFamily="34" charset="0"/>
                      </a:rPr>
                      <a:pPr>
                        <a:defRPr sz="2000">
                          <a:solidFill>
                            <a:schemeClr val="bg1"/>
                          </a:solidFill>
                        </a:defRPr>
                      </a:pPr>
                      <a:t>[VALUE]</a:t>
                    </a:fld>
                    <a:endParaRPr lang="en-PH"/>
                  </a:p>
                </c:rich>
              </c:tx>
              <c:spPr>
                <a:noFill/>
                <a:ln>
                  <a:noFill/>
                </a:ln>
                <a:effectLst/>
              </c:spPr>
              <c:txPr>
                <a:bodyPr rot="0" spcFirstLastPara="1" vertOverflow="ellipsis" vert="horz" wrap="square" lIns="38100" tIns="19050" rIns="38100" bIns="19050" anchor="ctr" anchorCtr="1">
                  <a:spAutoFit/>
                </a:bodyPr>
                <a:lstStyle/>
                <a:p>
                  <a:pPr>
                    <a:defRPr sz="2000" b="0" i="0" u="none" strike="noStrike" kern="1200" baseline="0">
                      <a:solidFill>
                        <a:schemeClr val="bg1"/>
                      </a:solidFill>
                      <a:latin typeface="+mn-lt"/>
                      <a:ea typeface="+mn-ea"/>
                      <a:cs typeface="+mn-cs"/>
                    </a:defRPr>
                  </a:pPr>
                  <a:endParaRPr lang="en-US"/>
                </a:p>
              </c:txPr>
              <c:dLblPos val="bestFit"/>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2-5EEE-4D8D-96EA-2C10C8C7C528}"/>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bestFit"/>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Lost Percentage</c:v>
                </c:pt>
                <c:pt idx="1">
                  <c:v>Won Percentage</c:v>
                </c:pt>
              </c:strCache>
            </c:strRef>
          </c:cat>
          <c:val>
            <c:numRef>
              <c:f>Sheet1!$B$2:$B$3</c:f>
              <c:numCache>
                <c:formatCode>0.00%</c:formatCode>
                <c:ptCount val="2"/>
                <c:pt idx="0">
                  <c:v>4.6699999999999998E-2</c:v>
                </c:pt>
                <c:pt idx="1">
                  <c:v>0.95330000000000004</c:v>
                </c:pt>
              </c:numCache>
            </c:numRef>
          </c:val>
          <c:extLst>
            <c:ext xmlns:c16="http://schemas.microsoft.com/office/drawing/2014/chart" uri="{C3380CC4-5D6E-409C-BE32-E72D297353CC}">
              <c16:uniqueId val="{00000000-5EEE-4D8D-96EA-2C10C8C7C528}"/>
            </c:ext>
          </c:extLst>
        </c:ser>
        <c:dLbls>
          <c:showLegendKey val="0"/>
          <c:showVal val="0"/>
          <c:showCatName val="0"/>
          <c:showSerName val="0"/>
          <c:showPercent val="0"/>
          <c:showBubbleSize val="0"/>
          <c:showLeaderLines val="1"/>
        </c:dLbls>
        <c:firstSliceAng val="45"/>
      </c:pieChart>
      <c:spPr>
        <a:noFill/>
        <a:ln>
          <a:noFill/>
        </a:ln>
        <a:effectLst/>
      </c:spPr>
    </c:plotArea>
    <c:legend>
      <c:legendPos val="r"/>
      <c:legendEntry>
        <c:idx val="0"/>
        <c:txPr>
          <a:bodyPr rot="0" spcFirstLastPara="1" vertOverflow="ellipsis" vert="horz" wrap="square" anchor="ctr" anchorCtr="1"/>
          <a:lstStyle/>
          <a:p>
            <a:pPr>
              <a:defRPr sz="1200" b="0" i="0" u="none" strike="noStrike" kern="1200" baseline="0">
                <a:solidFill>
                  <a:schemeClr val="bg1"/>
                </a:solidFill>
                <a:latin typeface="+mn-lt"/>
                <a:ea typeface="+mn-ea"/>
                <a:cs typeface="+mn-cs"/>
              </a:defRPr>
            </a:pPr>
            <a:endParaRPr lang="en-US"/>
          </a:p>
        </c:txPr>
      </c:legendEntry>
      <c:legendEntry>
        <c:idx val="1"/>
        <c:txPr>
          <a:bodyPr rot="0" spcFirstLastPara="1" vertOverflow="ellipsis" vert="horz" wrap="square" anchor="ctr" anchorCtr="1"/>
          <a:lstStyle/>
          <a:p>
            <a:pPr>
              <a:defRPr sz="1200" b="0" i="0" u="none" strike="noStrike" kern="1200" baseline="0">
                <a:solidFill>
                  <a:schemeClr val="bg1"/>
                </a:solidFill>
                <a:latin typeface="+mn-lt"/>
                <a:ea typeface="+mn-ea"/>
                <a:cs typeface="+mn-cs"/>
              </a:defRPr>
            </a:pPr>
            <a:endParaRPr lang="en-US"/>
          </a:p>
        </c:txPr>
      </c:legendEntry>
      <c:layout>
        <c:manualLayout>
          <c:xMode val="edge"/>
          <c:yMode val="edge"/>
          <c:x val="0.6398534999920944"/>
          <c:y val="0.62257292894677119"/>
          <c:w val="0.27383704141772203"/>
          <c:h val="9.3951711751035755E-2"/>
        </c:manualLayout>
      </c:layout>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901330194422195"/>
          <c:y val="0.10479114663876601"/>
          <c:w val="0.66032417267082211"/>
          <c:h val="0.74304594216417907"/>
        </c:manualLayout>
      </c:layout>
      <c:barChart>
        <c:barDir val="col"/>
        <c:grouping val="clustered"/>
        <c:varyColors val="0"/>
        <c:ser>
          <c:idx val="0"/>
          <c:order val="0"/>
          <c:tx>
            <c:strRef>
              <c:f>Sheet1!$B$1</c:f>
              <c:strCache>
                <c:ptCount val="1"/>
                <c:pt idx="0">
                  <c:v>Revenue Amount</c:v>
                </c:pt>
              </c:strCache>
            </c:strRef>
          </c:tx>
          <c:spPr>
            <a:solidFill>
              <a:schemeClr val="accent1"/>
            </a:solidFill>
            <a:ln>
              <a:noFill/>
            </a:ln>
            <a:effectLst/>
          </c:spPr>
          <c:invertIfNegative val="0"/>
          <c:cat>
            <c:strRef>
              <c:f>Sheet1!$A$2:$A$6</c:f>
              <c:strCache>
                <c:ptCount val="5"/>
                <c:pt idx="0">
                  <c:v>France</c:v>
                </c:pt>
                <c:pt idx="1">
                  <c:v>Russia</c:v>
                </c:pt>
                <c:pt idx="2">
                  <c:v>China</c:v>
                </c:pt>
                <c:pt idx="3">
                  <c:v>United States</c:v>
                </c:pt>
                <c:pt idx="4">
                  <c:v>Spain</c:v>
                </c:pt>
              </c:strCache>
            </c:strRef>
          </c:cat>
          <c:val>
            <c:numRef>
              <c:f>Sheet1!$B$2:$B$6</c:f>
              <c:numCache>
                <c:formatCode>#,##0</c:formatCode>
                <c:ptCount val="5"/>
                <c:pt idx="0">
                  <c:v>526264</c:v>
                </c:pt>
                <c:pt idx="1">
                  <c:v>81291</c:v>
                </c:pt>
                <c:pt idx="2">
                  <c:v>42630</c:v>
                </c:pt>
                <c:pt idx="3">
                  <c:v>22936</c:v>
                </c:pt>
                <c:pt idx="4">
                  <c:v>17046</c:v>
                </c:pt>
              </c:numCache>
            </c:numRef>
          </c:val>
          <c:extLst>
            <c:ext xmlns:c16="http://schemas.microsoft.com/office/drawing/2014/chart" uri="{C3380CC4-5D6E-409C-BE32-E72D297353CC}">
              <c16:uniqueId val="{00000000-060F-4948-847B-A378BCEA5EA0}"/>
            </c:ext>
          </c:extLst>
        </c:ser>
        <c:dLbls>
          <c:showLegendKey val="0"/>
          <c:showVal val="0"/>
          <c:showCatName val="0"/>
          <c:showSerName val="0"/>
          <c:showPercent val="0"/>
          <c:showBubbleSize val="0"/>
        </c:dLbls>
        <c:gapWidth val="219"/>
        <c:axId val="330187824"/>
        <c:axId val="330190320"/>
      </c:barChart>
      <c:lineChart>
        <c:grouping val="standard"/>
        <c:varyColors val="0"/>
        <c:ser>
          <c:idx val="1"/>
          <c:order val="1"/>
          <c:tx>
            <c:strRef>
              <c:f>Sheet1!$C$1</c:f>
              <c:strCache>
                <c:ptCount val="1"/>
                <c:pt idx="0">
                  <c:v>Percentage</c:v>
                </c:pt>
              </c:strCache>
            </c:strRef>
          </c:tx>
          <c:spPr>
            <a:ln w="28575" cap="rnd">
              <a:solidFill>
                <a:schemeClr val="accent2"/>
              </a:solidFill>
              <a:round/>
            </a:ln>
            <a:effectLst/>
          </c:spPr>
          <c:marker>
            <c:symbol val="none"/>
          </c:marker>
          <c:cat>
            <c:strRef>
              <c:f>Sheet1!$A$2:$A$6</c:f>
              <c:strCache>
                <c:ptCount val="5"/>
                <c:pt idx="0">
                  <c:v>France</c:v>
                </c:pt>
                <c:pt idx="1">
                  <c:v>Russia</c:v>
                </c:pt>
                <c:pt idx="2">
                  <c:v>China</c:v>
                </c:pt>
                <c:pt idx="3">
                  <c:v>United States</c:v>
                </c:pt>
                <c:pt idx="4">
                  <c:v>Spain</c:v>
                </c:pt>
              </c:strCache>
            </c:strRef>
          </c:cat>
          <c:val>
            <c:numRef>
              <c:f>Sheet1!$C$2:$C$6</c:f>
              <c:numCache>
                <c:formatCode>0.00%</c:formatCode>
                <c:ptCount val="5"/>
                <c:pt idx="0">
                  <c:v>3.56E-2</c:v>
                </c:pt>
                <c:pt idx="1">
                  <c:v>5.4999999999999997E-3</c:v>
                </c:pt>
                <c:pt idx="2">
                  <c:v>2.8999999999999998E-3</c:v>
                </c:pt>
                <c:pt idx="3">
                  <c:v>1.6000000000000001E-3</c:v>
                </c:pt>
                <c:pt idx="4">
                  <c:v>1.1999999999999999E-3</c:v>
                </c:pt>
              </c:numCache>
            </c:numRef>
          </c:val>
          <c:smooth val="0"/>
          <c:extLst>
            <c:ext xmlns:c16="http://schemas.microsoft.com/office/drawing/2014/chart" uri="{C3380CC4-5D6E-409C-BE32-E72D297353CC}">
              <c16:uniqueId val="{00000001-060F-4948-847B-A378BCEA5EA0}"/>
            </c:ext>
          </c:extLst>
        </c:ser>
        <c:dLbls>
          <c:showLegendKey val="0"/>
          <c:showVal val="0"/>
          <c:showCatName val="0"/>
          <c:showSerName val="0"/>
          <c:showPercent val="0"/>
          <c:showBubbleSize val="0"/>
        </c:dLbls>
        <c:marker val="1"/>
        <c:smooth val="0"/>
        <c:axId val="632474272"/>
        <c:axId val="632482592"/>
      </c:lineChart>
      <c:catAx>
        <c:axId val="33018782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30190320"/>
        <c:crosses val="autoZero"/>
        <c:auto val="1"/>
        <c:lblAlgn val="ctr"/>
        <c:lblOffset val="100"/>
        <c:noMultiLvlLbl val="0"/>
      </c:catAx>
      <c:valAx>
        <c:axId val="330190320"/>
        <c:scaling>
          <c:orientation val="minMax"/>
        </c:scaling>
        <c:delete val="0"/>
        <c:axPos val="l"/>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PH" dirty="0"/>
                  <a:t>USD</a:t>
                </a:r>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30187824"/>
        <c:crosses val="autoZero"/>
        <c:crossBetween val="between"/>
      </c:valAx>
      <c:valAx>
        <c:axId val="632482592"/>
        <c:scaling>
          <c:orientation val="minMax"/>
        </c:scaling>
        <c:delete val="0"/>
        <c:axPos val="r"/>
        <c:numFmt formatCode="0.00%" sourceLinked="1"/>
        <c:majorTickMark val="out"/>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632474272"/>
        <c:crosses val="max"/>
        <c:crossBetween val="between"/>
      </c:valAx>
      <c:catAx>
        <c:axId val="632474272"/>
        <c:scaling>
          <c:orientation val="minMax"/>
        </c:scaling>
        <c:delete val="1"/>
        <c:axPos val="b"/>
        <c:numFmt formatCode="General" sourceLinked="1"/>
        <c:majorTickMark val="out"/>
        <c:minorTickMark val="none"/>
        <c:tickLblPos val="nextTo"/>
        <c:crossAx val="632482592"/>
        <c:crosses val="autoZero"/>
        <c:auto val="1"/>
        <c:lblAlgn val="ctr"/>
        <c:lblOffset val="100"/>
        <c:noMultiLvlLbl val="0"/>
      </c:catAx>
      <c:spPr>
        <a:noFill/>
        <a:ln>
          <a:noFill/>
        </a:ln>
        <a:effectLst/>
      </c:spPr>
    </c:plotArea>
    <c:legend>
      <c:legendPos val="b"/>
      <c:layout>
        <c:manualLayout>
          <c:xMode val="edge"/>
          <c:yMode val="edge"/>
          <c:x val="0.32851694197679454"/>
          <c:y val="0.20558465746520141"/>
          <c:w val="0.47335732893068999"/>
          <c:h val="6.5970802953633667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41">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ize="5"/>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2.xml><?xml version="1.0" encoding="utf-8"?>
<cs:chartStyle xmlns:cs="http://schemas.microsoft.com/office/drawing/2012/chartStyle" xmlns:a="http://schemas.openxmlformats.org/drawingml/2006/main" id="341">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ize="5"/>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341">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ize="5"/>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5.xml><?xml version="1.0" encoding="utf-8"?>
<cs:chartStyle xmlns:cs="http://schemas.microsoft.com/office/drawing/2012/chartStyle" xmlns:a="http://schemas.openxmlformats.org/drawingml/2006/main" id="341">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ize="5"/>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6.xml><?xml version="1.0" encoding="utf-8"?>
<cs:chartStyle xmlns:cs="http://schemas.microsoft.com/office/drawing/2012/chartStyle" xmlns:a="http://schemas.openxmlformats.org/drawingml/2006/main" id="333">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65000"/>
        <a:lumOff val="3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50000"/>
            <a:lumOff val="50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ln w="19050">
        <a:solidFill>
          <a:schemeClr val="lt1"/>
        </a:solidFill>
      </a:ln>
    </cs:spPr>
  </cs:dataPoint>
  <cs:dataPoint3D>
    <cs:lnRef idx="0"/>
    <cs:fillRef idx="0">
      <cs:styleClr val="auto"/>
    </cs:fillRef>
    <cs:effectRef idx="0"/>
    <cs:fontRef idx="minor">
      <a:schemeClr val="tx1"/>
    </cs:fontRef>
    <cs:spPr>
      <a:solidFill>
        <a:schemeClr val="phClr"/>
      </a:solidFill>
      <a:ln w="1905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915" b="0" kern="1200" spc="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8.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1650E8C-2689-4B15-B826-80064E9C0C1C}" type="datetimeFigureOut">
              <a:rPr lang="en-US" smtClean="0"/>
              <a:t>2/15/2023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394154B-F4A3-483A-917E-306EE56506CE}" type="slidenum">
              <a:rPr lang="en-US" smtClean="0"/>
              <a:t>‹#›</a:t>
            </a:fld>
            <a:endParaRPr lang="en-US" dirty="0"/>
          </a:p>
        </p:txBody>
      </p:sp>
    </p:spTree>
    <p:extLst>
      <p:ext uri="{BB962C8B-B14F-4D97-AF65-F5344CB8AC3E}">
        <p14:creationId xmlns:p14="http://schemas.microsoft.com/office/powerpoint/2010/main" val="38912431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1FB8A62-DCE9-4436-9813-08E79A925A23}" type="datetime1">
              <a:rPr lang="en-US" smtClean="0"/>
              <a:t>2/15/2023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05E7F13-71B8-4E89-9805-DA65EBFE4E21}" type="datetime1">
              <a:rPr lang="en-US" smtClean="0"/>
              <a:t>2/15/2023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E94F798-4536-418F-AF46-E7615AACEFFE}" type="datetime1">
              <a:rPr lang="en-US" smtClean="0"/>
              <a:t>2/15/2023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95B916B1-B68C-4957-AE0B-93441D9E3D2F}" type="datetime1">
              <a:rPr lang="en-US" smtClean="0"/>
              <a:t>2/15/2023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BE64BFA5-A92D-41C0-B87E-588E162B4D01}" type="datetime1">
              <a:rPr lang="en-US" smtClean="0"/>
              <a:t>2/15/2023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A6EDBA82-64E2-4933-AD0E-2A0A12EEC9DB}" type="datetime1">
              <a:rPr lang="en-US" smtClean="0"/>
              <a:t>2/15/2023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8B3C782-30F3-4353-A7EC-A4019AF6CF86}" type="datetime1">
              <a:rPr lang="en-US" smtClean="0"/>
              <a:t>2/15/2023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BDC2840-3F9A-41D5-88D3-AF4A12202226}" type="datetime1">
              <a:rPr lang="en-US" smtClean="0"/>
              <a:t>2/15/2023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CAE9BF7-07DF-409E-B752-2C7FF3C69342}" type="datetime1">
              <a:rPr lang="en-US" smtClean="0"/>
              <a:t>2/15/2023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5878DD4-B65A-4D2E-BBD5-ED45F05FDBDE}" type="datetime1">
              <a:rPr lang="en-US" smtClean="0"/>
              <a:t>2/15/2023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F8F24808-1E67-42D6-909C-FFD2C25166CD}" type="datetime1">
              <a:rPr lang="en-US" smtClean="0"/>
              <a:t>2/15/2023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040FC86-635A-4D7D-B975-7D2311E38442}" type="datetime1">
              <a:rPr lang="en-US" smtClean="0"/>
              <a:t>2/15/2023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C2A4C6A-45FD-4202-953C-8BAC2B3505A4}" type="datetime1">
              <a:rPr lang="en-US" smtClean="0"/>
              <a:t>2/15/2023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701E0CF-6B8F-49E5-98A1-A47C358284A1}" type="datetime1">
              <a:rPr lang="en-US" smtClean="0"/>
              <a:t>2/15/2023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DA5BE61-E0C4-4540-89B0-D647AC89119E}" type="datetime1">
              <a:rPr lang="en-US" smtClean="0"/>
              <a:t>2/15/2023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6DCBBA7-94F5-4632-977F-A069F5B4DE45}" type="datetime1">
              <a:rPr lang="en-US" smtClean="0"/>
              <a:t>2/15/2023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FA32D190-7243-461F-A783-93D8A78C031A}" type="datetime1">
              <a:rPr lang="en-US" smtClean="0"/>
              <a:t>2/15/2023</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2" r:id="rId12"/>
    <p:sldLayoutId id="2147483663" r:id="rId13"/>
    <p:sldLayoutId id="2147483664" r:id="rId14"/>
    <p:sldLayoutId id="2147483658" r:id="rId15"/>
    <p:sldLayoutId id="2147483659" r:id="rId16"/>
  </p:sldLayoutIdLst>
  <p:hf sldNum="0" hdr="0" ftr="0" dt="0"/>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chart" Target="../charts/chart9.xml"/><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14.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63" name="Rectangle 62">
            <a:extLst>
              <a:ext uri="{FF2B5EF4-FFF2-40B4-BE49-F238E27FC236}">
                <a16:creationId xmlns:a16="http://schemas.microsoft.com/office/drawing/2014/main" id="{FA94DED7-0A28-4AD9-8747-E941132250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useBgFill="1">
        <p:nvSpPr>
          <p:cNvPr id="65" name="Rectangle 64">
            <a:extLst>
              <a:ext uri="{FF2B5EF4-FFF2-40B4-BE49-F238E27FC236}">
                <a16:creationId xmlns:a16="http://schemas.microsoft.com/office/drawing/2014/main" id="{6F175609-91A3-416E-BC3D-7548FDE029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20" y="-1"/>
            <a:ext cx="1220724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67" name="Rectangle 66">
            <a:extLst>
              <a:ext uri="{FF2B5EF4-FFF2-40B4-BE49-F238E27FC236}">
                <a16:creationId xmlns:a16="http://schemas.microsoft.com/office/drawing/2014/main" id="{9A3B0D54-9DF0-4FF8-A0AA-B4234DF358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4639734" cy="6858000"/>
          </a:xfrm>
          <a:prstGeom prst="rect">
            <a:avLst/>
          </a:prstGeom>
          <a:solidFill>
            <a:schemeClr val="bg2">
              <a:lumMod val="1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595E423F-7192-4CEF-A3DE-67A5D88963FC}"/>
              </a:ext>
            </a:extLst>
          </p:cNvPr>
          <p:cNvSpPr>
            <a:spLocks noGrp="1"/>
          </p:cNvSpPr>
          <p:nvPr>
            <p:ph type="ctrTitle"/>
          </p:nvPr>
        </p:nvSpPr>
        <p:spPr>
          <a:xfrm>
            <a:off x="275473" y="2930970"/>
            <a:ext cx="4088785" cy="2024854"/>
          </a:xfrm>
        </p:spPr>
        <p:txBody>
          <a:bodyPr>
            <a:normAutofit/>
          </a:bodyPr>
          <a:lstStyle/>
          <a:p>
            <a:r>
              <a:rPr lang="en-US" sz="4400" dirty="0" err="1">
                <a:solidFill>
                  <a:srgbClr val="FEFFFF"/>
                </a:solidFill>
              </a:rPr>
              <a:t>Yellevate</a:t>
            </a:r>
            <a:br>
              <a:rPr lang="en-US" sz="4000" dirty="0">
                <a:solidFill>
                  <a:srgbClr val="FEFFFF"/>
                </a:solidFill>
              </a:rPr>
            </a:br>
            <a:r>
              <a:rPr lang="en-US" sz="4000" dirty="0">
                <a:solidFill>
                  <a:srgbClr val="FEFFFF"/>
                </a:solidFill>
              </a:rPr>
              <a:t>Dis</a:t>
            </a:r>
            <a:r>
              <a:rPr lang="en-US" sz="3600" dirty="0">
                <a:solidFill>
                  <a:srgbClr val="FEFFFF"/>
                </a:solidFill>
              </a:rPr>
              <a:t>pute Analysis</a:t>
            </a:r>
          </a:p>
        </p:txBody>
      </p:sp>
      <p:pic>
        <p:nvPicPr>
          <p:cNvPr id="7" name="Picture 6" descr="A close up of abstract drawing of downtown buildings">
            <a:extLst>
              <a:ext uri="{FF2B5EF4-FFF2-40B4-BE49-F238E27FC236}">
                <a16:creationId xmlns:a16="http://schemas.microsoft.com/office/drawing/2014/main" id="{9E8E76DD-36CE-456F-AE4B-0CA05DD4A062}"/>
              </a:ext>
            </a:extLst>
          </p:cNvPr>
          <p:cNvPicPr>
            <a:picLocks noChangeAspect="1"/>
          </p:cNvPicPr>
          <p:nvPr/>
        </p:nvPicPr>
        <p:blipFill rotWithShape="1">
          <a:blip r:embed="rId2"/>
          <a:srcRect l="23282" t="24102" r="20509"/>
          <a:stretch/>
        </p:blipFill>
        <p:spPr>
          <a:xfrm>
            <a:off x="4639732" y="10"/>
            <a:ext cx="7552267" cy="6857990"/>
          </a:xfrm>
          <a:prstGeom prst="rect">
            <a:avLst/>
          </a:prstGeom>
        </p:spPr>
      </p:pic>
      <p:sp>
        <p:nvSpPr>
          <p:cNvPr id="69" name="Freeform 5">
            <a:extLst>
              <a:ext uri="{FF2B5EF4-FFF2-40B4-BE49-F238E27FC236}">
                <a16:creationId xmlns:a16="http://schemas.microsoft.com/office/drawing/2014/main" id="{64D236DE-BD07-488F-B236-DDEEFFF720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5033007"/>
            <a:ext cx="5404022" cy="857047"/>
          </a:xfrm>
          <a:custGeom>
            <a:avLst/>
            <a:gdLst>
              <a:gd name="T0" fmla="*/ 1114 w 1117"/>
              <a:gd name="T1" fmla="*/ 77 h 163"/>
              <a:gd name="T2" fmla="*/ 1040 w 1117"/>
              <a:gd name="T3" fmla="*/ 3 h 163"/>
              <a:gd name="T4" fmla="*/ 1039 w 1117"/>
              <a:gd name="T5" fmla="*/ 2 h 163"/>
              <a:gd name="T6" fmla="*/ 1034 w 1117"/>
              <a:gd name="T7" fmla="*/ 0 h 163"/>
              <a:gd name="T8" fmla="*/ 578 w 1117"/>
              <a:gd name="T9" fmla="*/ 0 h 163"/>
              <a:gd name="T10" fmla="*/ 562 w 1117"/>
              <a:gd name="T11" fmla="*/ 0 h 163"/>
              <a:gd name="T12" fmla="*/ 440 w 1117"/>
              <a:gd name="T13" fmla="*/ 0 h 163"/>
              <a:gd name="T14" fmla="*/ 106 w 1117"/>
              <a:gd name="T15" fmla="*/ 0 h 163"/>
              <a:gd name="T16" fmla="*/ 0 w 1117"/>
              <a:gd name="T17" fmla="*/ 0 h 163"/>
              <a:gd name="T18" fmla="*/ 0 w 1117"/>
              <a:gd name="T19" fmla="*/ 163 h 163"/>
              <a:gd name="T20" fmla="*/ 106 w 1117"/>
              <a:gd name="T21" fmla="*/ 163 h 163"/>
              <a:gd name="T22" fmla="*/ 440 w 1117"/>
              <a:gd name="T23" fmla="*/ 163 h 163"/>
              <a:gd name="T24" fmla="*/ 562 w 1117"/>
              <a:gd name="T25" fmla="*/ 163 h 163"/>
              <a:gd name="T26" fmla="*/ 578 w 1117"/>
              <a:gd name="T27" fmla="*/ 163 h 163"/>
              <a:gd name="T28" fmla="*/ 1034 w 1117"/>
              <a:gd name="T29" fmla="*/ 163 h 163"/>
              <a:gd name="T30" fmla="*/ 1039 w 1117"/>
              <a:gd name="T31" fmla="*/ 161 h 163"/>
              <a:gd name="T32" fmla="*/ 1040 w 1117"/>
              <a:gd name="T33" fmla="*/ 160 h 163"/>
              <a:gd name="T34" fmla="*/ 1114 w 1117"/>
              <a:gd name="T35" fmla="*/ 86 h 163"/>
              <a:gd name="T36" fmla="*/ 1114 w 1117"/>
              <a:gd name="T37" fmla="*/ 77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17" h="163">
                <a:moveTo>
                  <a:pt x="1114" y="77"/>
                </a:moveTo>
                <a:cubicBezTo>
                  <a:pt x="1040" y="3"/>
                  <a:pt x="1040" y="3"/>
                  <a:pt x="1040" y="3"/>
                </a:cubicBezTo>
                <a:cubicBezTo>
                  <a:pt x="1040" y="2"/>
                  <a:pt x="1039" y="2"/>
                  <a:pt x="1039" y="2"/>
                </a:cubicBezTo>
                <a:cubicBezTo>
                  <a:pt x="1038" y="1"/>
                  <a:pt x="1036" y="0"/>
                  <a:pt x="1034" y="0"/>
                </a:cubicBezTo>
                <a:cubicBezTo>
                  <a:pt x="578" y="0"/>
                  <a:pt x="578" y="0"/>
                  <a:pt x="578" y="0"/>
                </a:cubicBezTo>
                <a:cubicBezTo>
                  <a:pt x="562" y="0"/>
                  <a:pt x="562" y="0"/>
                  <a:pt x="562" y="0"/>
                </a:cubicBezTo>
                <a:cubicBezTo>
                  <a:pt x="440" y="0"/>
                  <a:pt x="440" y="0"/>
                  <a:pt x="440" y="0"/>
                </a:cubicBezTo>
                <a:cubicBezTo>
                  <a:pt x="106" y="0"/>
                  <a:pt x="106" y="0"/>
                  <a:pt x="106" y="0"/>
                </a:cubicBezTo>
                <a:cubicBezTo>
                  <a:pt x="0" y="0"/>
                  <a:pt x="0" y="0"/>
                  <a:pt x="0" y="0"/>
                </a:cubicBezTo>
                <a:cubicBezTo>
                  <a:pt x="0" y="163"/>
                  <a:pt x="0" y="163"/>
                  <a:pt x="0" y="163"/>
                </a:cubicBezTo>
                <a:cubicBezTo>
                  <a:pt x="106" y="163"/>
                  <a:pt x="106" y="163"/>
                  <a:pt x="106" y="163"/>
                </a:cubicBezTo>
                <a:cubicBezTo>
                  <a:pt x="440" y="163"/>
                  <a:pt x="440" y="163"/>
                  <a:pt x="440" y="163"/>
                </a:cubicBezTo>
                <a:cubicBezTo>
                  <a:pt x="562" y="163"/>
                  <a:pt x="562" y="163"/>
                  <a:pt x="562" y="163"/>
                </a:cubicBezTo>
                <a:cubicBezTo>
                  <a:pt x="578" y="163"/>
                  <a:pt x="578" y="163"/>
                  <a:pt x="578" y="163"/>
                </a:cubicBezTo>
                <a:cubicBezTo>
                  <a:pt x="1034" y="163"/>
                  <a:pt x="1034" y="163"/>
                  <a:pt x="1034" y="163"/>
                </a:cubicBezTo>
                <a:cubicBezTo>
                  <a:pt x="1036" y="163"/>
                  <a:pt x="1038" y="162"/>
                  <a:pt x="1039" y="161"/>
                </a:cubicBezTo>
                <a:cubicBezTo>
                  <a:pt x="1039" y="160"/>
                  <a:pt x="1040" y="160"/>
                  <a:pt x="1040" y="160"/>
                </a:cubicBezTo>
                <a:cubicBezTo>
                  <a:pt x="1114" y="86"/>
                  <a:pt x="1114" y="86"/>
                  <a:pt x="1114" y="86"/>
                </a:cubicBezTo>
                <a:cubicBezTo>
                  <a:pt x="1117" y="83"/>
                  <a:pt x="1117" y="79"/>
                  <a:pt x="1114" y="7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 name="Subtitle 2">
            <a:extLst>
              <a:ext uri="{FF2B5EF4-FFF2-40B4-BE49-F238E27FC236}">
                <a16:creationId xmlns:a16="http://schemas.microsoft.com/office/drawing/2014/main" id="{18F4C5B9-7CE7-4198-A777-E8552CCFF3A6}"/>
              </a:ext>
            </a:extLst>
          </p:cNvPr>
          <p:cNvSpPr>
            <a:spLocks noGrp="1"/>
          </p:cNvSpPr>
          <p:nvPr>
            <p:ph type="subTitle" idx="1"/>
          </p:nvPr>
        </p:nvSpPr>
        <p:spPr>
          <a:xfrm>
            <a:off x="275473" y="5189400"/>
            <a:ext cx="4404220" cy="544260"/>
          </a:xfrm>
        </p:spPr>
        <p:txBody>
          <a:bodyPr anchor="ctr">
            <a:normAutofit/>
          </a:bodyPr>
          <a:lstStyle/>
          <a:p>
            <a:r>
              <a:rPr lang="en-US" sz="1600" dirty="0">
                <a:solidFill>
                  <a:srgbClr val="FEFFFF"/>
                </a:solidFill>
              </a:rPr>
              <a:t>Project Assignment | Batch 7 | Group 14</a:t>
            </a:r>
          </a:p>
        </p:txBody>
      </p:sp>
    </p:spTree>
    <p:extLst>
      <p:ext uri="{BB962C8B-B14F-4D97-AF65-F5344CB8AC3E}">
        <p14:creationId xmlns:p14="http://schemas.microsoft.com/office/powerpoint/2010/main" val="1139014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4" fill="hold" grpId="0" nodeType="afterEffect">
                                  <p:stCondLst>
                                    <p:cond delay="50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wipe(down)">
                                      <p:cBhvr>
                                        <p:cTn id="13" dur="10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D6F69DFA-B64D-4DBF-A27A-6D613E70B1AC}"/>
              </a:ext>
            </a:extLst>
          </p:cNvPr>
          <p:cNvGrpSpPr/>
          <p:nvPr/>
        </p:nvGrpSpPr>
        <p:grpSpPr>
          <a:xfrm>
            <a:off x="-215901" y="452145"/>
            <a:ext cx="8921361" cy="914919"/>
            <a:chOff x="-215901" y="928395"/>
            <a:chExt cx="8921361" cy="914919"/>
          </a:xfrm>
        </p:grpSpPr>
        <p:sp>
          <p:nvSpPr>
            <p:cNvPr id="6" name="Arrow: Pentagon 5">
              <a:extLst>
                <a:ext uri="{FF2B5EF4-FFF2-40B4-BE49-F238E27FC236}">
                  <a16:creationId xmlns:a16="http://schemas.microsoft.com/office/drawing/2014/main" id="{861C4934-BA46-46F2-81B8-2BD8EA352540}"/>
                </a:ext>
              </a:extLst>
            </p:cNvPr>
            <p:cNvSpPr/>
            <p:nvPr/>
          </p:nvSpPr>
          <p:spPr>
            <a:xfrm>
              <a:off x="-215901" y="928395"/>
              <a:ext cx="8921361" cy="914919"/>
            </a:xfrm>
            <a:prstGeom prst="homePlate">
              <a:avLst/>
            </a:prstGeom>
            <a:solidFill>
              <a:schemeClr val="tx1">
                <a:alpha val="28000"/>
              </a:schemeClr>
            </a:soli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PH" sz="2000" dirty="0" err="1"/>
                <a:t>vvvv</a:t>
              </a:r>
              <a:endParaRPr lang="en-PH" sz="2000" dirty="0"/>
            </a:p>
          </p:txBody>
        </p:sp>
        <p:sp>
          <p:nvSpPr>
            <p:cNvPr id="4" name="Arrow: Pentagon 3">
              <a:extLst>
                <a:ext uri="{FF2B5EF4-FFF2-40B4-BE49-F238E27FC236}">
                  <a16:creationId xmlns:a16="http://schemas.microsoft.com/office/drawing/2014/main" id="{49EDE5FD-393D-4F30-9439-0DED666B95F8}"/>
                </a:ext>
              </a:extLst>
            </p:cNvPr>
            <p:cNvSpPr/>
            <p:nvPr/>
          </p:nvSpPr>
          <p:spPr>
            <a:xfrm>
              <a:off x="-215900" y="939800"/>
              <a:ext cx="8750300" cy="787400"/>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PH" sz="2000" dirty="0">
                  <a:solidFill>
                    <a:schemeClr val="bg1"/>
                  </a:solidFill>
                </a:rPr>
                <a:t>The average processing time to settle invoices per country.</a:t>
              </a:r>
            </a:p>
          </p:txBody>
        </p:sp>
      </p:grpSp>
      <p:graphicFrame>
        <p:nvGraphicFramePr>
          <p:cNvPr id="18" name="Chart 17">
            <a:extLst>
              <a:ext uri="{FF2B5EF4-FFF2-40B4-BE49-F238E27FC236}">
                <a16:creationId xmlns:a16="http://schemas.microsoft.com/office/drawing/2014/main" id="{AD3AAF09-5F07-4109-830D-3F3975038910}"/>
              </a:ext>
            </a:extLst>
          </p:cNvPr>
          <p:cNvGraphicFramePr/>
          <p:nvPr>
            <p:extLst>
              <p:ext uri="{D42A27DB-BD31-4B8C-83A1-F6EECF244321}">
                <p14:modId xmlns:p14="http://schemas.microsoft.com/office/powerpoint/2010/main" val="1877713065"/>
              </p:ext>
            </p:extLst>
          </p:nvPr>
        </p:nvGraphicFramePr>
        <p:xfrm>
          <a:off x="4835800" y="2221949"/>
          <a:ext cx="6458340" cy="363408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9" name="Table 19">
            <a:extLst>
              <a:ext uri="{FF2B5EF4-FFF2-40B4-BE49-F238E27FC236}">
                <a16:creationId xmlns:a16="http://schemas.microsoft.com/office/drawing/2014/main" id="{7FB887B2-C77C-4D2F-B055-33A224111D52}"/>
              </a:ext>
            </a:extLst>
          </p:cNvPr>
          <p:cNvGraphicFramePr>
            <a:graphicFrameLocks noGrp="1"/>
          </p:cNvGraphicFramePr>
          <p:nvPr>
            <p:extLst>
              <p:ext uri="{D42A27DB-BD31-4B8C-83A1-F6EECF244321}">
                <p14:modId xmlns:p14="http://schemas.microsoft.com/office/powerpoint/2010/main" val="1529457144"/>
              </p:ext>
            </p:extLst>
          </p:nvPr>
        </p:nvGraphicFramePr>
        <p:xfrm>
          <a:off x="897860" y="2593590"/>
          <a:ext cx="3788536" cy="2890799"/>
        </p:xfrm>
        <a:graphic>
          <a:graphicData uri="http://schemas.openxmlformats.org/drawingml/2006/table">
            <a:tbl>
              <a:tblPr firstRow="1" bandRow="1">
                <a:tableStyleId>{5C22544A-7EE6-4342-B048-85BDC9FD1C3A}</a:tableStyleId>
              </a:tblPr>
              <a:tblGrid>
                <a:gridCol w="2775372">
                  <a:extLst>
                    <a:ext uri="{9D8B030D-6E8A-4147-A177-3AD203B41FA5}">
                      <a16:colId xmlns:a16="http://schemas.microsoft.com/office/drawing/2014/main" val="263162791"/>
                    </a:ext>
                  </a:extLst>
                </a:gridCol>
                <a:gridCol w="1013164">
                  <a:extLst>
                    <a:ext uri="{9D8B030D-6E8A-4147-A177-3AD203B41FA5}">
                      <a16:colId xmlns:a16="http://schemas.microsoft.com/office/drawing/2014/main" val="1708198294"/>
                    </a:ext>
                  </a:extLst>
                </a:gridCol>
              </a:tblGrid>
              <a:tr h="457129">
                <a:tc>
                  <a:txBody>
                    <a:bodyPr/>
                    <a:lstStyle/>
                    <a:p>
                      <a:r>
                        <a:rPr lang="en-PH" sz="2200" dirty="0"/>
                        <a:t>Country</a:t>
                      </a:r>
                    </a:p>
                  </a:txBody>
                  <a:tcPr marL="112717" marR="112717" marT="56358" marB="56358">
                    <a:lnB w="12700" cap="flat" cmpd="sng" algn="ctr">
                      <a:solidFill>
                        <a:schemeClr val="tx1"/>
                      </a:solidFill>
                      <a:prstDash val="solid"/>
                      <a:round/>
                      <a:headEnd type="none" w="med" len="med"/>
                      <a:tailEnd type="none" w="med" len="med"/>
                    </a:lnB>
                  </a:tcPr>
                </a:tc>
                <a:tc>
                  <a:txBody>
                    <a:bodyPr/>
                    <a:lstStyle/>
                    <a:p>
                      <a:r>
                        <a:rPr lang="en-PH" sz="2200" dirty="0"/>
                        <a:t>Days</a:t>
                      </a:r>
                    </a:p>
                  </a:txBody>
                  <a:tcPr marL="112717" marR="112717" marT="56358" marB="56358">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761823"/>
                  </a:ext>
                </a:extLst>
              </a:tr>
              <a:tr h="457129">
                <a:tc>
                  <a:txBody>
                    <a:bodyPr/>
                    <a:lstStyle/>
                    <a:p>
                      <a:r>
                        <a:rPr lang="en-PH" sz="2000" dirty="0"/>
                        <a:t>China</a:t>
                      </a:r>
                    </a:p>
                  </a:txBody>
                  <a:tcPr marL="112717" marR="112717" marT="56358" marB="5635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PH" sz="2000" dirty="0"/>
                        <a:t>23</a:t>
                      </a:r>
                    </a:p>
                  </a:txBody>
                  <a:tcPr marL="112717" marR="112717" marT="56358" marB="5635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937802718"/>
                  </a:ext>
                </a:extLst>
              </a:tr>
              <a:tr h="476438">
                <a:tc>
                  <a:txBody>
                    <a:bodyPr/>
                    <a:lstStyle/>
                    <a:p>
                      <a:r>
                        <a:rPr lang="en-PH" sz="2000" dirty="0"/>
                        <a:t>Spain</a:t>
                      </a:r>
                    </a:p>
                  </a:txBody>
                  <a:tcPr marL="112717" marR="112717" marT="56358" marB="5635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PH" sz="2000" dirty="0"/>
                        <a:t>25</a:t>
                      </a:r>
                    </a:p>
                  </a:txBody>
                  <a:tcPr marL="112717" marR="112717" marT="56358" marB="5635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18979567"/>
                  </a:ext>
                </a:extLst>
              </a:tr>
              <a:tr h="549258">
                <a:tc>
                  <a:txBody>
                    <a:bodyPr/>
                    <a:lstStyle/>
                    <a:p>
                      <a:r>
                        <a:rPr lang="en-PH" sz="2000" dirty="0"/>
                        <a:t>France</a:t>
                      </a:r>
                    </a:p>
                  </a:txBody>
                  <a:tcPr marL="112717" marR="112717" marT="56358" marB="5635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PH" sz="2000" dirty="0"/>
                        <a:t>28</a:t>
                      </a:r>
                    </a:p>
                  </a:txBody>
                  <a:tcPr marL="112717" marR="112717" marT="56358" marB="5635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564345169"/>
                  </a:ext>
                </a:extLst>
              </a:tr>
              <a:tr h="457129">
                <a:tc>
                  <a:txBody>
                    <a:bodyPr/>
                    <a:lstStyle/>
                    <a:p>
                      <a:r>
                        <a:rPr lang="en-PH" sz="2000" dirty="0"/>
                        <a:t>United States</a:t>
                      </a:r>
                    </a:p>
                  </a:txBody>
                  <a:tcPr marL="112717" marR="112717" marT="56358" marB="5635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PH" sz="2000" dirty="0"/>
                        <a:t>28</a:t>
                      </a:r>
                    </a:p>
                  </a:txBody>
                  <a:tcPr marL="112717" marR="112717" marT="56358" marB="5635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745875822"/>
                  </a:ext>
                </a:extLst>
              </a:tr>
              <a:tr h="488439">
                <a:tc>
                  <a:txBody>
                    <a:bodyPr/>
                    <a:lstStyle/>
                    <a:p>
                      <a:r>
                        <a:rPr lang="en-PH" sz="2500" b="1" dirty="0">
                          <a:solidFill>
                            <a:schemeClr val="bg1"/>
                          </a:solidFill>
                        </a:rPr>
                        <a:t>Russia</a:t>
                      </a:r>
                    </a:p>
                  </a:txBody>
                  <a:tcPr marL="112717" marR="112717" marT="56358" marB="5635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r>
                        <a:rPr lang="en-PH" sz="2500" b="1" dirty="0">
                          <a:solidFill>
                            <a:schemeClr val="bg1"/>
                          </a:solidFill>
                        </a:rPr>
                        <a:t>29</a:t>
                      </a:r>
                    </a:p>
                  </a:txBody>
                  <a:tcPr marL="112717" marR="112717" marT="56358" marB="5635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extLst>
                  <a:ext uri="{0D108BD9-81ED-4DB2-BD59-A6C34878D82A}">
                    <a16:rowId xmlns:a16="http://schemas.microsoft.com/office/drawing/2014/main" val="3270838944"/>
                  </a:ext>
                </a:extLst>
              </a:tr>
            </a:tbl>
          </a:graphicData>
        </a:graphic>
      </p:graphicFrame>
    </p:spTree>
    <p:extLst>
      <p:ext uri="{BB962C8B-B14F-4D97-AF65-F5344CB8AC3E}">
        <p14:creationId xmlns:p14="http://schemas.microsoft.com/office/powerpoint/2010/main" val="1569121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randombar(horizontal)">
                                      <p:cBhvr>
                                        <p:cTn id="12" dur="500"/>
                                        <p:tgtEl>
                                          <p:spTgt spid="18"/>
                                        </p:tgtEl>
                                      </p:cBhvr>
                                    </p:animEffect>
                                  </p:childTnLst>
                                </p:cTn>
                              </p:par>
                              <p:par>
                                <p:cTn id="13" presetID="22" presetClass="entr" presetSubtype="4" fill="hold" nodeType="with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wipe(down)">
                                      <p:cBhvr>
                                        <p:cTn id="15"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8" grpId="0">
        <p:bldAsOne/>
      </p:bldGraphic>
    </p:bldLst>
  </p:timing>
</p:sld>
</file>

<file path=ppt/slides/slide1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2050" name="Picture 2" descr="partnership disputes graphic showing paper handshake cutout">
            <a:extLst>
              <a:ext uri="{FF2B5EF4-FFF2-40B4-BE49-F238E27FC236}">
                <a16:creationId xmlns:a16="http://schemas.microsoft.com/office/drawing/2014/main" id="{8A52B422-E7C8-45F4-AED8-F3E7A87520E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47651"/>
            <a:ext cx="12477750" cy="7669797"/>
          </a:xfrm>
          <a:prstGeom prst="rect">
            <a:avLst/>
          </a:prstGeom>
          <a:noFill/>
          <a:effectLst>
            <a:outerShdw blurRad="50800" dist="50800" dir="5400000" algn="ctr" rotWithShape="0">
              <a:srgbClr val="000000"/>
            </a:outerShdw>
          </a:effectLst>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2C1C7490-5262-435E-8585-3BB14615337B}"/>
              </a:ext>
            </a:extLst>
          </p:cNvPr>
          <p:cNvSpPr/>
          <p:nvPr/>
        </p:nvSpPr>
        <p:spPr>
          <a:xfrm>
            <a:off x="-19050" y="-247651"/>
            <a:ext cx="12496800" cy="7669797"/>
          </a:xfrm>
          <a:prstGeom prst="rect">
            <a:avLst/>
          </a:prstGeom>
          <a:solidFill>
            <a:schemeClr val="tx1">
              <a:lumMod val="65000"/>
              <a:lumOff val="35000"/>
              <a:alpha val="9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13" name="Parallelogram 12">
            <a:extLst>
              <a:ext uri="{FF2B5EF4-FFF2-40B4-BE49-F238E27FC236}">
                <a16:creationId xmlns:a16="http://schemas.microsoft.com/office/drawing/2014/main" id="{3F6CA435-0A36-47ED-BA96-00D50FC52232}"/>
              </a:ext>
            </a:extLst>
          </p:cNvPr>
          <p:cNvSpPr/>
          <p:nvPr/>
        </p:nvSpPr>
        <p:spPr>
          <a:xfrm>
            <a:off x="-1915886" y="-420914"/>
            <a:ext cx="8606972" cy="8061780"/>
          </a:xfrm>
          <a:prstGeom prst="parallelogram">
            <a:avLst>
              <a:gd name="adj" fmla="val 22911"/>
            </a:avLst>
          </a:prstGeom>
          <a:solidFill>
            <a:schemeClr val="accent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14" name="TextBox 13">
            <a:extLst>
              <a:ext uri="{FF2B5EF4-FFF2-40B4-BE49-F238E27FC236}">
                <a16:creationId xmlns:a16="http://schemas.microsoft.com/office/drawing/2014/main" id="{FDDBA848-3091-49BD-AAC9-B06D1ED3E2CD}"/>
              </a:ext>
            </a:extLst>
          </p:cNvPr>
          <p:cNvSpPr txBox="1"/>
          <p:nvPr/>
        </p:nvSpPr>
        <p:spPr>
          <a:xfrm>
            <a:off x="333827" y="1083987"/>
            <a:ext cx="4688115" cy="1107996"/>
          </a:xfrm>
          <a:prstGeom prst="rect">
            <a:avLst/>
          </a:prstGeom>
          <a:noFill/>
        </p:spPr>
        <p:txBody>
          <a:bodyPr wrap="square" rtlCol="0">
            <a:spAutoFit/>
          </a:bodyPr>
          <a:lstStyle/>
          <a:p>
            <a:pPr algn="ctr"/>
            <a:r>
              <a:rPr lang="en-PH" sz="6600" dirty="0">
                <a:solidFill>
                  <a:schemeClr val="bg1"/>
                </a:solidFill>
                <a:latin typeface="Calibri" panose="020F0502020204030204" pitchFamily="34" charset="0"/>
                <a:cs typeface="Calibri" panose="020F0502020204030204" pitchFamily="34" charset="0"/>
              </a:rPr>
              <a:t>Disputes</a:t>
            </a:r>
          </a:p>
        </p:txBody>
      </p:sp>
      <p:graphicFrame>
        <p:nvGraphicFramePr>
          <p:cNvPr id="2" name="Table 3">
            <a:extLst>
              <a:ext uri="{FF2B5EF4-FFF2-40B4-BE49-F238E27FC236}">
                <a16:creationId xmlns:a16="http://schemas.microsoft.com/office/drawing/2014/main" id="{B544D0F1-1771-4BFF-BFF5-78BCE219BB8E}"/>
              </a:ext>
            </a:extLst>
          </p:cNvPr>
          <p:cNvGraphicFramePr>
            <a:graphicFrameLocks noGrp="1"/>
          </p:cNvGraphicFramePr>
          <p:nvPr>
            <p:extLst>
              <p:ext uri="{D42A27DB-BD31-4B8C-83A1-F6EECF244321}">
                <p14:modId xmlns:p14="http://schemas.microsoft.com/office/powerpoint/2010/main" val="1190954811"/>
              </p:ext>
            </p:extLst>
          </p:nvPr>
        </p:nvGraphicFramePr>
        <p:xfrm>
          <a:off x="667656" y="3098729"/>
          <a:ext cx="4020459" cy="1940079"/>
        </p:xfrm>
        <a:graphic>
          <a:graphicData uri="http://schemas.openxmlformats.org/drawingml/2006/table">
            <a:tbl>
              <a:tblPr firstRow="1" bandRow="1">
                <a:tableStyleId>{D27102A9-8310-4765-A935-A1911B00CA55}</a:tableStyleId>
              </a:tblPr>
              <a:tblGrid>
                <a:gridCol w="3029113">
                  <a:extLst>
                    <a:ext uri="{9D8B030D-6E8A-4147-A177-3AD203B41FA5}">
                      <a16:colId xmlns:a16="http://schemas.microsoft.com/office/drawing/2014/main" val="1721416059"/>
                    </a:ext>
                  </a:extLst>
                </a:gridCol>
                <a:gridCol w="991346">
                  <a:extLst>
                    <a:ext uri="{9D8B030D-6E8A-4147-A177-3AD203B41FA5}">
                      <a16:colId xmlns:a16="http://schemas.microsoft.com/office/drawing/2014/main" val="4076170382"/>
                    </a:ext>
                  </a:extLst>
                </a:gridCol>
              </a:tblGrid>
              <a:tr h="646693">
                <a:tc>
                  <a:txBody>
                    <a:bodyPr/>
                    <a:lstStyle/>
                    <a:p>
                      <a:pPr lvl="0" algn="ctr"/>
                      <a:r>
                        <a:rPr lang="en-PH" dirty="0"/>
                        <a:t>Total Invoices</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lvl="0" algn="ctr"/>
                      <a:r>
                        <a:rPr lang="en-PH" dirty="0"/>
                        <a:t>2466</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659714712"/>
                  </a:ext>
                </a:extLst>
              </a:tr>
              <a:tr h="646693">
                <a:tc>
                  <a:txBody>
                    <a:bodyPr/>
                    <a:lstStyle/>
                    <a:p>
                      <a:pPr lvl="0" algn="ctr"/>
                      <a:r>
                        <a:rPr lang="en-PH" sz="3200" dirty="0">
                          <a:solidFill>
                            <a:schemeClr val="bg1"/>
                          </a:solidFill>
                        </a:rPr>
                        <a:t>Disputed</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FFF00">
                        <a:alpha val="20000"/>
                      </a:srgbClr>
                    </a:solidFill>
                  </a:tcPr>
                </a:tc>
                <a:tc>
                  <a:txBody>
                    <a:bodyPr/>
                    <a:lstStyle/>
                    <a:p>
                      <a:pPr lvl="0" algn="ctr"/>
                      <a:r>
                        <a:rPr lang="en-PH" sz="3200" dirty="0">
                          <a:solidFill>
                            <a:schemeClr val="bg1"/>
                          </a:solidFill>
                        </a:rPr>
                        <a:t>571</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FFF00">
                        <a:alpha val="20000"/>
                      </a:srgbClr>
                    </a:solidFill>
                  </a:tcPr>
                </a:tc>
                <a:extLst>
                  <a:ext uri="{0D108BD9-81ED-4DB2-BD59-A6C34878D82A}">
                    <a16:rowId xmlns:a16="http://schemas.microsoft.com/office/drawing/2014/main" val="860215261"/>
                  </a:ext>
                </a:extLst>
              </a:tr>
              <a:tr h="646693">
                <a:tc>
                  <a:txBody>
                    <a:bodyPr/>
                    <a:lstStyle/>
                    <a:p>
                      <a:pPr lvl="0" algn="ctr"/>
                      <a:r>
                        <a:rPr lang="en-PH" dirty="0"/>
                        <a:t>Undisputed</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lvl="0" algn="ctr"/>
                      <a:r>
                        <a:rPr lang="en-PH" dirty="0"/>
                        <a:t>1895</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4240067307"/>
                  </a:ext>
                </a:extLst>
              </a:tr>
            </a:tbl>
          </a:graphicData>
        </a:graphic>
      </p:graphicFrame>
      <p:graphicFrame>
        <p:nvGraphicFramePr>
          <p:cNvPr id="6" name="Chart 5">
            <a:extLst>
              <a:ext uri="{FF2B5EF4-FFF2-40B4-BE49-F238E27FC236}">
                <a16:creationId xmlns:a16="http://schemas.microsoft.com/office/drawing/2014/main" id="{A3E84FAF-BDC7-41E2-89DD-6A7B9DDF5DB8}"/>
              </a:ext>
            </a:extLst>
          </p:cNvPr>
          <p:cNvGraphicFramePr/>
          <p:nvPr>
            <p:extLst>
              <p:ext uri="{D42A27DB-BD31-4B8C-83A1-F6EECF244321}">
                <p14:modId xmlns:p14="http://schemas.microsoft.com/office/powerpoint/2010/main" val="2546372836"/>
              </p:ext>
            </p:extLst>
          </p:nvPr>
        </p:nvGraphicFramePr>
        <p:xfrm>
          <a:off x="4523922" y="1083987"/>
          <a:ext cx="8128000" cy="5418667"/>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Box 6">
            <a:extLst>
              <a:ext uri="{FF2B5EF4-FFF2-40B4-BE49-F238E27FC236}">
                <a16:creationId xmlns:a16="http://schemas.microsoft.com/office/drawing/2014/main" id="{550573D5-D6CC-4A22-B4E7-4B9BE45B9CDD}"/>
              </a:ext>
            </a:extLst>
          </p:cNvPr>
          <p:cNvSpPr txBox="1"/>
          <p:nvPr/>
        </p:nvSpPr>
        <p:spPr>
          <a:xfrm>
            <a:off x="10204322" y="1005226"/>
            <a:ext cx="1987678" cy="461665"/>
          </a:xfrm>
          <a:prstGeom prst="rect">
            <a:avLst/>
          </a:prstGeom>
          <a:noFill/>
        </p:spPr>
        <p:txBody>
          <a:bodyPr wrap="square" rtlCol="0">
            <a:spAutoFit/>
          </a:bodyPr>
          <a:lstStyle/>
          <a:p>
            <a:r>
              <a:rPr lang="en-PH" sz="2400" dirty="0"/>
              <a:t>Disputed</a:t>
            </a:r>
          </a:p>
        </p:txBody>
      </p:sp>
    </p:spTree>
    <p:extLst>
      <p:ext uri="{BB962C8B-B14F-4D97-AF65-F5344CB8AC3E}">
        <p14:creationId xmlns:p14="http://schemas.microsoft.com/office/powerpoint/2010/main" val="19382181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22" presetClass="entr" presetSubtype="4" fill="hold" nodeType="withEffect">
                                  <p:stCondLst>
                                    <p:cond delay="750"/>
                                  </p:stCondLst>
                                  <p:childTnLst>
                                    <p:set>
                                      <p:cBhvr>
                                        <p:cTn id="9" dur="1" fill="hold">
                                          <p:stCondLst>
                                            <p:cond delay="0"/>
                                          </p:stCondLst>
                                        </p:cTn>
                                        <p:tgtEl>
                                          <p:spTgt spid="2"/>
                                        </p:tgtEl>
                                        <p:attrNameLst>
                                          <p:attrName>style.visibility</p:attrName>
                                        </p:attrNameLst>
                                      </p:cBhvr>
                                      <p:to>
                                        <p:strVal val="visible"/>
                                      </p:to>
                                    </p:set>
                                    <p:animEffect transition="in" filter="wipe(down)">
                                      <p:cBhvr>
                                        <p:cTn id="10" dur="500"/>
                                        <p:tgtEl>
                                          <p:spTgt spid="2"/>
                                        </p:tgtEl>
                                      </p:cBhvr>
                                    </p:animEffect>
                                  </p:childTnLst>
                                </p:cTn>
                              </p:par>
                              <p:par>
                                <p:cTn id="11" presetID="42" presetClass="entr" presetSubtype="0" fill="hold" grpId="0" nodeType="withEffect">
                                  <p:stCondLst>
                                    <p:cond delay="150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1000"/>
                                        <p:tgtEl>
                                          <p:spTgt spid="6"/>
                                        </p:tgtEl>
                                      </p:cBhvr>
                                    </p:animEffect>
                                    <p:anim calcmode="lin" valueType="num">
                                      <p:cBhvr>
                                        <p:cTn id="14" dur="1000" fill="hold"/>
                                        <p:tgtEl>
                                          <p:spTgt spid="6"/>
                                        </p:tgtEl>
                                        <p:attrNameLst>
                                          <p:attrName>ppt_x</p:attrName>
                                        </p:attrNameLst>
                                      </p:cBhvr>
                                      <p:tavLst>
                                        <p:tav tm="0">
                                          <p:val>
                                            <p:strVal val="#ppt_x"/>
                                          </p:val>
                                        </p:tav>
                                        <p:tav tm="100000">
                                          <p:val>
                                            <p:strVal val="#ppt_x"/>
                                          </p:val>
                                        </p:tav>
                                      </p:tavLst>
                                    </p:anim>
                                    <p:anim calcmode="lin" valueType="num">
                                      <p:cBhvr>
                                        <p:cTn id="15" dur="1000" fill="hold"/>
                                        <p:tgtEl>
                                          <p:spTgt spid="6"/>
                                        </p:tgtEl>
                                        <p:attrNameLst>
                                          <p:attrName>ppt_y</p:attrName>
                                        </p:attrNameLst>
                                      </p:cBhvr>
                                      <p:tavLst>
                                        <p:tav tm="0">
                                          <p:val>
                                            <p:strVal val="#ppt_y+.1"/>
                                          </p:val>
                                        </p:tav>
                                        <p:tav tm="100000">
                                          <p:val>
                                            <p:strVal val="#ppt_y"/>
                                          </p:val>
                                        </p:tav>
                                      </p:tavLst>
                                    </p:anim>
                                  </p:childTnLst>
                                </p:cTn>
                              </p:par>
                              <p:par>
                                <p:cTn id="16" presetID="42" presetClass="entr" presetSubtype="0" fill="hold" grpId="0" nodeType="withEffect">
                                  <p:stCondLst>
                                    <p:cond delay="150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1000"/>
                                        <p:tgtEl>
                                          <p:spTgt spid="7"/>
                                        </p:tgtEl>
                                      </p:cBhvr>
                                    </p:animEffect>
                                    <p:anim calcmode="lin" valueType="num">
                                      <p:cBhvr>
                                        <p:cTn id="19" dur="1000" fill="hold"/>
                                        <p:tgtEl>
                                          <p:spTgt spid="7"/>
                                        </p:tgtEl>
                                        <p:attrNameLst>
                                          <p:attrName>ppt_x</p:attrName>
                                        </p:attrNameLst>
                                      </p:cBhvr>
                                      <p:tavLst>
                                        <p:tav tm="0">
                                          <p:val>
                                            <p:strVal val="#ppt_x"/>
                                          </p:val>
                                        </p:tav>
                                        <p:tav tm="100000">
                                          <p:val>
                                            <p:strVal val="#ppt_x"/>
                                          </p:val>
                                        </p:tav>
                                      </p:tavLst>
                                    </p:anim>
                                    <p:anim calcmode="lin" valueType="num">
                                      <p:cBhvr>
                                        <p:cTn id="20"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Graphic spid="6" grpId="0">
        <p:bldAsOne/>
      </p:bldGraphic>
      <p:bldP spid="7" grpId="0"/>
    </p:bldLst>
  </p:timing>
</p:sld>
</file>

<file path=ppt/slides/slide1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2050" name="Picture 2" descr="partnership disputes graphic showing paper handshake cutout">
            <a:extLst>
              <a:ext uri="{FF2B5EF4-FFF2-40B4-BE49-F238E27FC236}">
                <a16:creationId xmlns:a16="http://schemas.microsoft.com/office/drawing/2014/main" id="{8A52B422-E7C8-45F4-AED8-F3E7A87520E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47651"/>
            <a:ext cx="12477750" cy="7669797"/>
          </a:xfrm>
          <a:prstGeom prst="rect">
            <a:avLst/>
          </a:prstGeom>
          <a:noFill/>
          <a:effectLst>
            <a:outerShdw blurRad="50800" dist="50800" dir="5400000" algn="ctr" rotWithShape="0">
              <a:srgbClr val="000000"/>
            </a:outerShdw>
          </a:effectLst>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2C1C7490-5262-435E-8585-3BB14615337B}"/>
              </a:ext>
            </a:extLst>
          </p:cNvPr>
          <p:cNvSpPr/>
          <p:nvPr/>
        </p:nvSpPr>
        <p:spPr>
          <a:xfrm>
            <a:off x="-19050" y="-247651"/>
            <a:ext cx="12496800" cy="7669797"/>
          </a:xfrm>
          <a:prstGeom prst="rect">
            <a:avLst/>
          </a:prstGeom>
          <a:solidFill>
            <a:schemeClr val="tx1">
              <a:lumMod val="65000"/>
              <a:lumOff val="35000"/>
              <a:alpha val="9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grpSp>
        <p:nvGrpSpPr>
          <p:cNvPr id="9" name="Group 8">
            <a:extLst>
              <a:ext uri="{FF2B5EF4-FFF2-40B4-BE49-F238E27FC236}">
                <a16:creationId xmlns:a16="http://schemas.microsoft.com/office/drawing/2014/main" id="{0926CCBC-B3A6-44F4-B40C-525935AEED14}"/>
              </a:ext>
            </a:extLst>
          </p:cNvPr>
          <p:cNvGrpSpPr/>
          <p:nvPr/>
        </p:nvGrpSpPr>
        <p:grpSpPr>
          <a:xfrm>
            <a:off x="-215901" y="452145"/>
            <a:ext cx="8921361" cy="914919"/>
            <a:chOff x="-215901" y="928395"/>
            <a:chExt cx="8921361" cy="914919"/>
          </a:xfrm>
        </p:grpSpPr>
        <p:sp>
          <p:nvSpPr>
            <p:cNvPr id="10" name="Arrow: Pentagon 9">
              <a:extLst>
                <a:ext uri="{FF2B5EF4-FFF2-40B4-BE49-F238E27FC236}">
                  <a16:creationId xmlns:a16="http://schemas.microsoft.com/office/drawing/2014/main" id="{79DFC8D1-8491-42CF-ADDE-1298189B9CF1}"/>
                </a:ext>
              </a:extLst>
            </p:cNvPr>
            <p:cNvSpPr/>
            <p:nvPr/>
          </p:nvSpPr>
          <p:spPr>
            <a:xfrm>
              <a:off x="-215901" y="928395"/>
              <a:ext cx="8921361" cy="914919"/>
            </a:xfrm>
            <a:prstGeom prst="homePlate">
              <a:avLst/>
            </a:prstGeom>
            <a:solidFill>
              <a:schemeClr val="tx1">
                <a:alpha val="28000"/>
              </a:schemeClr>
            </a:soli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PH" sz="2000" dirty="0" err="1"/>
                <a:t>vvvv</a:t>
              </a:r>
              <a:endParaRPr lang="en-PH" sz="2000" dirty="0"/>
            </a:p>
          </p:txBody>
        </p:sp>
        <p:sp>
          <p:nvSpPr>
            <p:cNvPr id="11" name="Arrow: Pentagon 10">
              <a:extLst>
                <a:ext uri="{FF2B5EF4-FFF2-40B4-BE49-F238E27FC236}">
                  <a16:creationId xmlns:a16="http://schemas.microsoft.com/office/drawing/2014/main" id="{0766F1DC-1C02-4DB8-8988-1FEFE85C85A4}"/>
                </a:ext>
              </a:extLst>
            </p:cNvPr>
            <p:cNvSpPr/>
            <p:nvPr/>
          </p:nvSpPr>
          <p:spPr>
            <a:xfrm>
              <a:off x="-215900" y="939800"/>
              <a:ext cx="8750300" cy="787400"/>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PH" sz="2000" dirty="0"/>
                <a:t>The average number of days to settle disputes.</a:t>
              </a:r>
            </a:p>
          </p:txBody>
        </p:sp>
      </p:grpSp>
      <p:graphicFrame>
        <p:nvGraphicFramePr>
          <p:cNvPr id="12" name="Chart 11">
            <a:extLst>
              <a:ext uri="{FF2B5EF4-FFF2-40B4-BE49-F238E27FC236}">
                <a16:creationId xmlns:a16="http://schemas.microsoft.com/office/drawing/2014/main" id="{B883F149-C8F6-438C-A00F-0AAC5101EC1E}"/>
              </a:ext>
            </a:extLst>
          </p:cNvPr>
          <p:cNvGraphicFramePr/>
          <p:nvPr>
            <p:extLst>
              <p:ext uri="{D42A27DB-BD31-4B8C-83A1-F6EECF244321}">
                <p14:modId xmlns:p14="http://schemas.microsoft.com/office/powerpoint/2010/main" val="3437998048"/>
              </p:ext>
            </p:extLst>
          </p:nvPr>
        </p:nvGraphicFramePr>
        <p:xfrm>
          <a:off x="2609460" y="2760370"/>
          <a:ext cx="6458340" cy="3634080"/>
        </p:xfrm>
        <a:graphic>
          <a:graphicData uri="http://schemas.openxmlformats.org/drawingml/2006/chart">
            <c:chart xmlns:c="http://schemas.openxmlformats.org/drawingml/2006/chart" xmlns:r="http://schemas.openxmlformats.org/officeDocument/2006/relationships" r:id="rId3"/>
          </a:graphicData>
        </a:graphic>
      </p:graphicFrame>
      <p:sp>
        <p:nvSpPr>
          <p:cNvPr id="13" name="TextBox 12">
            <a:extLst>
              <a:ext uri="{FF2B5EF4-FFF2-40B4-BE49-F238E27FC236}">
                <a16:creationId xmlns:a16="http://schemas.microsoft.com/office/drawing/2014/main" id="{FD7A23BC-5842-4519-B47D-657A2944E2DA}"/>
              </a:ext>
            </a:extLst>
          </p:cNvPr>
          <p:cNvSpPr txBox="1"/>
          <p:nvPr/>
        </p:nvSpPr>
        <p:spPr>
          <a:xfrm>
            <a:off x="1047444" y="2034414"/>
            <a:ext cx="10097111" cy="584775"/>
          </a:xfrm>
          <a:prstGeom prst="rect">
            <a:avLst/>
          </a:prstGeom>
          <a:noFill/>
        </p:spPr>
        <p:txBody>
          <a:bodyPr wrap="square" rtlCol="0">
            <a:spAutoFit/>
          </a:bodyPr>
          <a:lstStyle/>
          <a:p>
            <a:pPr algn="ctr"/>
            <a:r>
              <a:rPr lang="en-PH" sz="3200" dirty="0">
                <a:solidFill>
                  <a:schemeClr val="bg1"/>
                </a:solidFill>
              </a:rPr>
              <a:t>The average processing time to settle disputes.</a:t>
            </a:r>
          </a:p>
        </p:txBody>
      </p:sp>
      <p:sp>
        <p:nvSpPr>
          <p:cNvPr id="14" name="Rectangle 13">
            <a:extLst>
              <a:ext uri="{FF2B5EF4-FFF2-40B4-BE49-F238E27FC236}">
                <a16:creationId xmlns:a16="http://schemas.microsoft.com/office/drawing/2014/main" id="{A39CCEC9-8894-4078-8743-E4D91D9813D4}"/>
              </a:ext>
            </a:extLst>
          </p:cNvPr>
          <p:cNvSpPr/>
          <p:nvPr/>
        </p:nvSpPr>
        <p:spPr>
          <a:xfrm>
            <a:off x="8000999" y="3261549"/>
            <a:ext cx="2009776" cy="6286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PH" sz="2800" dirty="0"/>
              <a:t>36 days</a:t>
            </a:r>
          </a:p>
        </p:txBody>
      </p:sp>
    </p:spTree>
    <p:extLst>
      <p:ext uri="{BB962C8B-B14F-4D97-AF65-F5344CB8AC3E}">
        <p14:creationId xmlns:p14="http://schemas.microsoft.com/office/powerpoint/2010/main" val="14876146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25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par>
                                <p:cTn id="8" presetID="22" presetClass="entr" presetSubtype="4" fill="hold" grpId="0" nodeType="withEffect">
                                  <p:stCondLst>
                                    <p:cond delay="1000"/>
                                  </p:stCondLst>
                                  <p:childTnLst>
                                    <p:set>
                                      <p:cBhvr>
                                        <p:cTn id="9" dur="1" fill="hold">
                                          <p:stCondLst>
                                            <p:cond delay="0"/>
                                          </p:stCondLst>
                                        </p:cTn>
                                        <p:tgtEl>
                                          <p:spTgt spid="13"/>
                                        </p:tgtEl>
                                        <p:attrNameLst>
                                          <p:attrName>style.visibility</p:attrName>
                                        </p:attrNameLst>
                                      </p:cBhvr>
                                      <p:to>
                                        <p:strVal val="visible"/>
                                      </p:to>
                                    </p:set>
                                    <p:animEffect transition="in" filter="wipe(down)">
                                      <p:cBhvr>
                                        <p:cTn id="10" dur="500"/>
                                        <p:tgtEl>
                                          <p:spTgt spid="13"/>
                                        </p:tgtEl>
                                      </p:cBhvr>
                                    </p:animEffect>
                                  </p:childTnLst>
                                </p:cTn>
                              </p:par>
                              <p:par>
                                <p:cTn id="11" presetID="14" presetClass="entr" presetSubtype="10" fill="hold" grpId="0" nodeType="withEffect">
                                  <p:stCondLst>
                                    <p:cond delay="1000"/>
                                  </p:stCondLst>
                                  <p:childTnLst>
                                    <p:set>
                                      <p:cBhvr>
                                        <p:cTn id="12" dur="1" fill="hold">
                                          <p:stCondLst>
                                            <p:cond delay="0"/>
                                          </p:stCondLst>
                                        </p:cTn>
                                        <p:tgtEl>
                                          <p:spTgt spid="12"/>
                                        </p:tgtEl>
                                        <p:attrNameLst>
                                          <p:attrName>style.visibility</p:attrName>
                                        </p:attrNameLst>
                                      </p:cBhvr>
                                      <p:to>
                                        <p:strVal val="visible"/>
                                      </p:to>
                                    </p:set>
                                    <p:animEffect transition="in" filter="randombar(horizontal)">
                                      <p:cBhvr>
                                        <p:cTn id="13" dur="500"/>
                                        <p:tgtEl>
                                          <p:spTgt spid="12"/>
                                        </p:tgtEl>
                                      </p:cBhvr>
                                    </p:animEffect>
                                  </p:childTnLst>
                                </p:cTn>
                              </p:par>
                              <p:par>
                                <p:cTn id="14" presetID="42" presetClass="entr" presetSubtype="0" fill="hold" grpId="0" nodeType="withEffect">
                                  <p:stCondLst>
                                    <p:cond delay="100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1000"/>
                                        <p:tgtEl>
                                          <p:spTgt spid="14"/>
                                        </p:tgtEl>
                                      </p:cBhvr>
                                    </p:animEffect>
                                    <p:anim calcmode="lin" valueType="num">
                                      <p:cBhvr>
                                        <p:cTn id="17" dur="1000" fill="hold"/>
                                        <p:tgtEl>
                                          <p:spTgt spid="14"/>
                                        </p:tgtEl>
                                        <p:attrNameLst>
                                          <p:attrName>ppt_x</p:attrName>
                                        </p:attrNameLst>
                                      </p:cBhvr>
                                      <p:tavLst>
                                        <p:tav tm="0">
                                          <p:val>
                                            <p:strVal val="#ppt_x"/>
                                          </p:val>
                                        </p:tav>
                                        <p:tav tm="100000">
                                          <p:val>
                                            <p:strVal val="#ppt_x"/>
                                          </p:val>
                                        </p:tav>
                                      </p:tavLst>
                                    </p:anim>
                                    <p:anim calcmode="lin" valueType="num">
                                      <p:cBhvr>
                                        <p:cTn id="18"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2" grpId="0">
        <p:bldAsOne/>
      </p:bldGraphic>
      <p:bldP spid="13" grpId="0"/>
      <p:bldP spid="14" grpId="0" animBg="1"/>
    </p:bldLst>
  </p:timing>
</p:sld>
</file>

<file path=ppt/slides/slide1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2050" name="Picture 2" descr="partnership disputes graphic showing paper handshake cutout">
            <a:extLst>
              <a:ext uri="{FF2B5EF4-FFF2-40B4-BE49-F238E27FC236}">
                <a16:creationId xmlns:a16="http://schemas.microsoft.com/office/drawing/2014/main" id="{8A52B422-E7C8-45F4-AED8-F3E7A87520E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47651"/>
            <a:ext cx="12477750" cy="7669797"/>
          </a:xfrm>
          <a:prstGeom prst="rect">
            <a:avLst/>
          </a:prstGeom>
          <a:noFill/>
          <a:effectLst>
            <a:outerShdw blurRad="50800" dist="50800" dir="5400000" algn="ctr" rotWithShape="0">
              <a:srgbClr val="000000"/>
            </a:outerShdw>
          </a:effectLst>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2C1C7490-5262-435E-8585-3BB14615337B}"/>
              </a:ext>
            </a:extLst>
          </p:cNvPr>
          <p:cNvSpPr/>
          <p:nvPr/>
        </p:nvSpPr>
        <p:spPr>
          <a:xfrm>
            <a:off x="-19050" y="-247651"/>
            <a:ext cx="12496800" cy="7669797"/>
          </a:xfrm>
          <a:prstGeom prst="rect">
            <a:avLst/>
          </a:prstGeom>
          <a:solidFill>
            <a:schemeClr val="tx1">
              <a:lumMod val="65000"/>
              <a:lumOff val="35000"/>
              <a:alpha val="9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grpSp>
        <p:nvGrpSpPr>
          <p:cNvPr id="9" name="Group 8">
            <a:extLst>
              <a:ext uri="{FF2B5EF4-FFF2-40B4-BE49-F238E27FC236}">
                <a16:creationId xmlns:a16="http://schemas.microsoft.com/office/drawing/2014/main" id="{0926CCBC-B3A6-44F4-B40C-525935AEED14}"/>
              </a:ext>
            </a:extLst>
          </p:cNvPr>
          <p:cNvGrpSpPr/>
          <p:nvPr/>
        </p:nvGrpSpPr>
        <p:grpSpPr>
          <a:xfrm>
            <a:off x="-215901" y="452145"/>
            <a:ext cx="8921361" cy="914919"/>
            <a:chOff x="-215901" y="928395"/>
            <a:chExt cx="8921361" cy="914919"/>
          </a:xfrm>
        </p:grpSpPr>
        <p:sp>
          <p:nvSpPr>
            <p:cNvPr id="10" name="Arrow: Pentagon 9">
              <a:extLst>
                <a:ext uri="{FF2B5EF4-FFF2-40B4-BE49-F238E27FC236}">
                  <a16:creationId xmlns:a16="http://schemas.microsoft.com/office/drawing/2014/main" id="{79DFC8D1-8491-42CF-ADDE-1298189B9CF1}"/>
                </a:ext>
              </a:extLst>
            </p:cNvPr>
            <p:cNvSpPr/>
            <p:nvPr/>
          </p:nvSpPr>
          <p:spPr>
            <a:xfrm>
              <a:off x="-215901" y="928395"/>
              <a:ext cx="8921361" cy="914919"/>
            </a:xfrm>
            <a:prstGeom prst="homePlate">
              <a:avLst/>
            </a:prstGeom>
            <a:solidFill>
              <a:schemeClr val="tx1">
                <a:alpha val="28000"/>
              </a:schemeClr>
            </a:soli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PH" sz="2000" dirty="0" err="1"/>
                <a:t>vvvv</a:t>
              </a:r>
              <a:endParaRPr lang="en-PH" sz="2000" dirty="0"/>
            </a:p>
          </p:txBody>
        </p:sp>
        <p:sp>
          <p:nvSpPr>
            <p:cNvPr id="11" name="Arrow: Pentagon 10">
              <a:extLst>
                <a:ext uri="{FF2B5EF4-FFF2-40B4-BE49-F238E27FC236}">
                  <a16:creationId xmlns:a16="http://schemas.microsoft.com/office/drawing/2014/main" id="{0766F1DC-1C02-4DB8-8988-1FEFE85C85A4}"/>
                </a:ext>
              </a:extLst>
            </p:cNvPr>
            <p:cNvSpPr/>
            <p:nvPr/>
          </p:nvSpPr>
          <p:spPr>
            <a:xfrm>
              <a:off x="-215900" y="939800"/>
              <a:ext cx="8750300" cy="787400"/>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PH" sz="2000" dirty="0">
                  <a:solidFill>
                    <a:schemeClr val="bg1"/>
                  </a:solidFill>
                </a:rPr>
                <a:t>The average processing time to settle disputes per country.</a:t>
              </a:r>
            </a:p>
          </p:txBody>
        </p:sp>
      </p:grpSp>
      <p:graphicFrame>
        <p:nvGraphicFramePr>
          <p:cNvPr id="15" name="Chart 14">
            <a:extLst>
              <a:ext uri="{FF2B5EF4-FFF2-40B4-BE49-F238E27FC236}">
                <a16:creationId xmlns:a16="http://schemas.microsoft.com/office/drawing/2014/main" id="{144DA942-3E60-4AAD-BC9F-ADCF3BB42FDC}"/>
              </a:ext>
            </a:extLst>
          </p:cNvPr>
          <p:cNvGraphicFramePr/>
          <p:nvPr>
            <p:extLst>
              <p:ext uri="{D42A27DB-BD31-4B8C-83A1-F6EECF244321}">
                <p14:modId xmlns:p14="http://schemas.microsoft.com/office/powerpoint/2010/main" val="943651867"/>
              </p:ext>
            </p:extLst>
          </p:nvPr>
        </p:nvGraphicFramePr>
        <p:xfrm>
          <a:off x="4916801" y="2455877"/>
          <a:ext cx="6458340" cy="363408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6" name="Table 19">
            <a:extLst>
              <a:ext uri="{FF2B5EF4-FFF2-40B4-BE49-F238E27FC236}">
                <a16:creationId xmlns:a16="http://schemas.microsoft.com/office/drawing/2014/main" id="{84164066-924B-4B60-9F5F-00BD7192FF02}"/>
              </a:ext>
            </a:extLst>
          </p:cNvPr>
          <p:cNvGraphicFramePr>
            <a:graphicFrameLocks noGrp="1"/>
          </p:cNvGraphicFramePr>
          <p:nvPr>
            <p:extLst>
              <p:ext uri="{D42A27DB-BD31-4B8C-83A1-F6EECF244321}">
                <p14:modId xmlns:p14="http://schemas.microsoft.com/office/powerpoint/2010/main" val="1648289727"/>
              </p:ext>
            </p:extLst>
          </p:nvPr>
        </p:nvGraphicFramePr>
        <p:xfrm>
          <a:off x="931415" y="2455877"/>
          <a:ext cx="3788536" cy="2798670"/>
        </p:xfrm>
        <a:graphic>
          <a:graphicData uri="http://schemas.openxmlformats.org/drawingml/2006/table">
            <a:tbl>
              <a:tblPr firstRow="1" bandRow="1">
                <a:tableStyleId>{5C22544A-7EE6-4342-B048-85BDC9FD1C3A}</a:tableStyleId>
              </a:tblPr>
              <a:tblGrid>
                <a:gridCol w="2775372">
                  <a:extLst>
                    <a:ext uri="{9D8B030D-6E8A-4147-A177-3AD203B41FA5}">
                      <a16:colId xmlns:a16="http://schemas.microsoft.com/office/drawing/2014/main" val="263162791"/>
                    </a:ext>
                  </a:extLst>
                </a:gridCol>
                <a:gridCol w="1013164">
                  <a:extLst>
                    <a:ext uri="{9D8B030D-6E8A-4147-A177-3AD203B41FA5}">
                      <a16:colId xmlns:a16="http://schemas.microsoft.com/office/drawing/2014/main" val="1708198294"/>
                    </a:ext>
                  </a:extLst>
                </a:gridCol>
              </a:tblGrid>
              <a:tr h="457129">
                <a:tc>
                  <a:txBody>
                    <a:bodyPr/>
                    <a:lstStyle/>
                    <a:p>
                      <a:r>
                        <a:rPr lang="en-PH" sz="2200" dirty="0"/>
                        <a:t>Country</a:t>
                      </a:r>
                    </a:p>
                  </a:txBody>
                  <a:tcPr marL="112717" marR="112717" marT="56358" marB="56358">
                    <a:lnB w="12700" cap="flat" cmpd="sng" algn="ctr">
                      <a:solidFill>
                        <a:schemeClr val="tx1"/>
                      </a:solidFill>
                      <a:prstDash val="solid"/>
                      <a:round/>
                      <a:headEnd type="none" w="med" len="med"/>
                      <a:tailEnd type="none" w="med" len="med"/>
                    </a:lnB>
                  </a:tcPr>
                </a:tc>
                <a:tc>
                  <a:txBody>
                    <a:bodyPr/>
                    <a:lstStyle/>
                    <a:p>
                      <a:r>
                        <a:rPr lang="en-PH" sz="2200" dirty="0"/>
                        <a:t>Days</a:t>
                      </a:r>
                    </a:p>
                  </a:txBody>
                  <a:tcPr marL="112717" marR="112717" marT="56358" marB="56358">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761823"/>
                  </a:ext>
                </a:extLst>
              </a:tr>
              <a:tr h="457129">
                <a:tc>
                  <a:txBody>
                    <a:bodyPr/>
                    <a:lstStyle/>
                    <a:p>
                      <a:r>
                        <a:rPr lang="en-PH" sz="2000" dirty="0"/>
                        <a:t>China</a:t>
                      </a:r>
                    </a:p>
                  </a:txBody>
                  <a:tcPr marL="112717" marR="112717" marT="56358" marB="5635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PH" sz="2000" dirty="0"/>
                        <a:t>34</a:t>
                      </a:r>
                    </a:p>
                  </a:txBody>
                  <a:tcPr marL="112717" marR="112717" marT="56358" marB="5635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937802718"/>
                  </a:ext>
                </a:extLst>
              </a:tr>
              <a:tr h="476438">
                <a:tc>
                  <a:txBody>
                    <a:bodyPr/>
                    <a:lstStyle/>
                    <a:p>
                      <a:r>
                        <a:rPr lang="en-PH" sz="2000" dirty="0"/>
                        <a:t>France</a:t>
                      </a:r>
                    </a:p>
                  </a:txBody>
                  <a:tcPr marL="112717" marR="112717" marT="56358" marB="5635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PH" sz="2000" dirty="0"/>
                        <a:t>34</a:t>
                      </a:r>
                    </a:p>
                  </a:txBody>
                  <a:tcPr marL="112717" marR="112717" marT="56358" marB="5635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18979567"/>
                  </a:ext>
                </a:extLst>
              </a:tr>
              <a:tr h="457129">
                <a:tc>
                  <a:txBody>
                    <a:bodyPr/>
                    <a:lstStyle/>
                    <a:p>
                      <a:r>
                        <a:rPr lang="en-PH" sz="2000" dirty="0"/>
                        <a:t>Spain</a:t>
                      </a:r>
                    </a:p>
                  </a:txBody>
                  <a:tcPr marL="112717" marR="112717" marT="56358" marB="5635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PH" sz="2000" dirty="0"/>
                        <a:t>37</a:t>
                      </a:r>
                    </a:p>
                  </a:txBody>
                  <a:tcPr marL="112717" marR="112717" marT="56358" marB="5635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564345169"/>
                  </a:ext>
                </a:extLst>
              </a:tr>
              <a:tr h="457129">
                <a:tc>
                  <a:txBody>
                    <a:bodyPr/>
                    <a:lstStyle/>
                    <a:p>
                      <a:r>
                        <a:rPr lang="en-PH" sz="2000" dirty="0"/>
                        <a:t>Russia</a:t>
                      </a:r>
                    </a:p>
                  </a:txBody>
                  <a:tcPr marL="112717" marR="112717" marT="56358" marB="5635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PH" sz="2000" dirty="0"/>
                        <a:t>38</a:t>
                      </a:r>
                    </a:p>
                  </a:txBody>
                  <a:tcPr marL="112717" marR="112717" marT="56358" marB="5635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745875822"/>
                  </a:ext>
                </a:extLst>
              </a:tr>
              <a:tr h="488439">
                <a:tc>
                  <a:txBody>
                    <a:bodyPr/>
                    <a:lstStyle/>
                    <a:p>
                      <a:r>
                        <a:rPr lang="en-PH" sz="2500" b="1" dirty="0">
                          <a:solidFill>
                            <a:schemeClr val="bg1"/>
                          </a:solidFill>
                        </a:rPr>
                        <a:t>United States</a:t>
                      </a:r>
                    </a:p>
                  </a:txBody>
                  <a:tcPr marL="112717" marR="112717" marT="56358" marB="5635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r>
                        <a:rPr lang="en-PH" sz="2500" b="1" dirty="0">
                          <a:solidFill>
                            <a:schemeClr val="bg1"/>
                          </a:solidFill>
                        </a:rPr>
                        <a:t>41</a:t>
                      </a:r>
                    </a:p>
                  </a:txBody>
                  <a:tcPr marL="112717" marR="112717" marT="56358" marB="5635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extLst>
                  <a:ext uri="{0D108BD9-81ED-4DB2-BD59-A6C34878D82A}">
                    <a16:rowId xmlns:a16="http://schemas.microsoft.com/office/drawing/2014/main" val="3270838944"/>
                  </a:ext>
                </a:extLst>
              </a:tr>
            </a:tbl>
          </a:graphicData>
        </a:graphic>
      </p:graphicFrame>
    </p:spTree>
    <p:extLst>
      <p:ext uri="{BB962C8B-B14F-4D97-AF65-F5344CB8AC3E}">
        <p14:creationId xmlns:p14="http://schemas.microsoft.com/office/powerpoint/2010/main" val="490981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par>
                                <p:cTn id="8" presetID="14" presetClass="entr" presetSubtype="10" fill="hold" grpId="0" nodeType="withEffect">
                                  <p:stCondLst>
                                    <p:cond delay="1000"/>
                                  </p:stCondLst>
                                  <p:childTnLst>
                                    <p:set>
                                      <p:cBhvr>
                                        <p:cTn id="9" dur="1" fill="hold">
                                          <p:stCondLst>
                                            <p:cond delay="0"/>
                                          </p:stCondLst>
                                        </p:cTn>
                                        <p:tgtEl>
                                          <p:spTgt spid="15"/>
                                        </p:tgtEl>
                                        <p:attrNameLst>
                                          <p:attrName>style.visibility</p:attrName>
                                        </p:attrNameLst>
                                      </p:cBhvr>
                                      <p:to>
                                        <p:strVal val="visible"/>
                                      </p:to>
                                    </p:set>
                                    <p:animEffect transition="in" filter="randombar(horizontal)">
                                      <p:cBhvr>
                                        <p:cTn id="10" dur="500"/>
                                        <p:tgtEl>
                                          <p:spTgt spid="15"/>
                                        </p:tgtEl>
                                      </p:cBhvr>
                                    </p:animEffect>
                                  </p:childTnLst>
                                </p:cTn>
                              </p:par>
                              <p:par>
                                <p:cTn id="11" presetID="22" presetClass="entr" presetSubtype="4" fill="hold" nodeType="withEffect">
                                  <p:stCondLst>
                                    <p:cond delay="1000"/>
                                  </p:stCondLst>
                                  <p:childTnLst>
                                    <p:set>
                                      <p:cBhvr>
                                        <p:cTn id="12" dur="1" fill="hold">
                                          <p:stCondLst>
                                            <p:cond delay="0"/>
                                          </p:stCondLst>
                                        </p:cTn>
                                        <p:tgtEl>
                                          <p:spTgt spid="16"/>
                                        </p:tgtEl>
                                        <p:attrNameLst>
                                          <p:attrName>style.visibility</p:attrName>
                                        </p:attrNameLst>
                                      </p:cBhvr>
                                      <p:to>
                                        <p:strVal val="visible"/>
                                      </p:to>
                                    </p:set>
                                    <p:animEffect transition="in" filter="wipe(down)">
                                      <p:cBhvr>
                                        <p:cTn id="1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5" grpId="0">
        <p:bldAsOne/>
      </p:bldGraphic>
    </p:bldLst>
  </p:timing>
</p:sld>
</file>

<file path=ppt/slides/slide1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2050" name="Picture 2" descr="partnership disputes graphic showing paper handshake cutout">
            <a:extLst>
              <a:ext uri="{FF2B5EF4-FFF2-40B4-BE49-F238E27FC236}">
                <a16:creationId xmlns:a16="http://schemas.microsoft.com/office/drawing/2014/main" id="{8A52B422-E7C8-45F4-AED8-F3E7A87520E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47651"/>
            <a:ext cx="12477750" cy="7669797"/>
          </a:xfrm>
          <a:prstGeom prst="rect">
            <a:avLst/>
          </a:prstGeom>
          <a:noFill/>
          <a:effectLst>
            <a:outerShdw blurRad="50800" dist="50800" dir="5400000" algn="ctr" rotWithShape="0">
              <a:srgbClr val="000000"/>
            </a:outerShdw>
          </a:effectLst>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2C1C7490-5262-435E-8585-3BB14615337B}"/>
              </a:ext>
            </a:extLst>
          </p:cNvPr>
          <p:cNvSpPr/>
          <p:nvPr/>
        </p:nvSpPr>
        <p:spPr>
          <a:xfrm>
            <a:off x="0" y="-333375"/>
            <a:ext cx="12496800" cy="7790474"/>
          </a:xfrm>
          <a:prstGeom prst="rect">
            <a:avLst/>
          </a:prstGeom>
          <a:solidFill>
            <a:schemeClr val="tx1">
              <a:lumMod val="65000"/>
              <a:lumOff val="35000"/>
              <a:alpha val="9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grpSp>
        <p:nvGrpSpPr>
          <p:cNvPr id="9" name="Group 8">
            <a:extLst>
              <a:ext uri="{FF2B5EF4-FFF2-40B4-BE49-F238E27FC236}">
                <a16:creationId xmlns:a16="http://schemas.microsoft.com/office/drawing/2014/main" id="{0926CCBC-B3A6-44F4-B40C-525935AEED14}"/>
              </a:ext>
            </a:extLst>
          </p:cNvPr>
          <p:cNvGrpSpPr/>
          <p:nvPr/>
        </p:nvGrpSpPr>
        <p:grpSpPr>
          <a:xfrm>
            <a:off x="-117446" y="460761"/>
            <a:ext cx="9019757" cy="914919"/>
            <a:chOff x="-215901" y="928395"/>
            <a:chExt cx="8921361" cy="914919"/>
          </a:xfrm>
        </p:grpSpPr>
        <p:sp>
          <p:nvSpPr>
            <p:cNvPr id="10" name="Arrow: Pentagon 9">
              <a:extLst>
                <a:ext uri="{FF2B5EF4-FFF2-40B4-BE49-F238E27FC236}">
                  <a16:creationId xmlns:a16="http://schemas.microsoft.com/office/drawing/2014/main" id="{79DFC8D1-8491-42CF-ADDE-1298189B9CF1}"/>
                </a:ext>
              </a:extLst>
            </p:cNvPr>
            <p:cNvSpPr/>
            <p:nvPr/>
          </p:nvSpPr>
          <p:spPr>
            <a:xfrm>
              <a:off x="-215901" y="928395"/>
              <a:ext cx="8921361" cy="914919"/>
            </a:xfrm>
            <a:prstGeom prst="homePlate">
              <a:avLst/>
            </a:prstGeom>
            <a:solidFill>
              <a:schemeClr val="tx1">
                <a:alpha val="28000"/>
              </a:schemeClr>
            </a:soli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PH" sz="2000" dirty="0" err="1"/>
                <a:t>vvvv</a:t>
              </a:r>
              <a:endParaRPr lang="en-PH" sz="2000" dirty="0"/>
            </a:p>
          </p:txBody>
        </p:sp>
        <p:sp>
          <p:nvSpPr>
            <p:cNvPr id="11" name="Arrow: Pentagon 10">
              <a:extLst>
                <a:ext uri="{FF2B5EF4-FFF2-40B4-BE49-F238E27FC236}">
                  <a16:creationId xmlns:a16="http://schemas.microsoft.com/office/drawing/2014/main" id="{0766F1DC-1C02-4DB8-8988-1FEFE85C85A4}"/>
                </a:ext>
              </a:extLst>
            </p:cNvPr>
            <p:cNvSpPr/>
            <p:nvPr/>
          </p:nvSpPr>
          <p:spPr>
            <a:xfrm>
              <a:off x="-215900" y="939800"/>
              <a:ext cx="8750300" cy="787400"/>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PH" sz="2000" dirty="0"/>
                <a:t>Percentage of disputes received by the company that were lost.</a:t>
              </a:r>
            </a:p>
          </p:txBody>
        </p:sp>
      </p:grpSp>
      <p:graphicFrame>
        <p:nvGraphicFramePr>
          <p:cNvPr id="20" name="Chart 19">
            <a:extLst>
              <a:ext uri="{FF2B5EF4-FFF2-40B4-BE49-F238E27FC236}">
                <a16:creationId xmlns:a16="http://schemas.microsoft.com/office/drawing/2014/main" id="{A85AD4CF-4B95-44C7-A2FE-7DD0723013F8}"/>
              </a:ext>
            </a:extLst>
          </p:cNvPr>
          <p:cNvGraphicFramePr/>
          <p:nvPr>
            <p:extLst>
              <p:ext uri="{D42A27DB-BD31-4B8C-83A1-F6EECF244321}">
                <p14:modId xmlns:p14="http://schemas.microsoft.com/office/powerpoint/2010/main" val="2766100843"/>
              </p:ext>
            </p:extLst>
          </p:nvPr>
        </p:nvGraphicFramePr>
        <p:xfrm>
          <a:off x="897446" y="1195728"/>
          <a:ext cx="8320281" cy="5546854"/>
        </p:xfrm>
        <a:graphic>
          <a:graphicData uri="http://schemas.openxmlformats.org/drawingml/2006/chart">
            <c:chart xmlns:c="http://schemas.openxmlformats.org/drawingml/2006/chart" xmlns:r="http://schemas.openxmlformats.org/officeDocument/2006/relationships" r:id="rId3"/>
          </a:graphicData>
        </a:graphic>
      </p:graphicFrame>
      <p:sp>
        <p:nvSpPr>
          <p:cNvPr id="21" name="TextBox 20">
            <a:extLst>
              <a:ext uri="{FF2B5EF4-FFF2-40B4-BE49-F238E27FC236}">
                <a16:creationId xmlns:a16="http://schemas.microsoft.com/office/drawing/2014/main" id="{9AFAD916-991F-40D6-AAB6-1ABD280390E3}"/>
              </a:ext>
            </a:extLst>
          </p:cNvPr>
          <p:cNvSpPr txBox="1"/>
          <p:nvPr/>
        </p:nvSpPr>
        <p:spPr>
          <a:xfrm>
            <a:off x="2707640" y="3688229"/>
            <a:ext cx="833976" cy="369332"/>
          </a:xfrm>
          <a:prstGeom prst="rect">
            <a:avLst/>
          </a:prstGeom>
          <a:noFill/>
        </p:spPr>
        <p:txBody>
          <a:bodyPr wrap="square" rtlCol="0">
            <a:spAutoFit/>
          </a:bodyPr>
          <a:lstStyle/>
          <a:p>
            <a:r>
              <a:rPr lang="en-PH" dirty="0">
                <a:solidFill>
                  <a:schemeClr val="bg1"/>
                </a:solidFill>
                <a:latin typeface="Calibri" panose="020F0502020204030204" pitchFamily="34" charset="0"/>
                <a:cs typeface="Calibri" panose="020F0502020204030204" pitchFamily="34" charset="0"/>
              </a:rPr>
              <a:t>23%</a:t>
            </a:r>
          </a:p>
        </p:txBody>
      </p:sp>
      <p:sp>
        <p:nvSpPr>
          <p:cNvPr id="23" name="TextBox 22">
            <a:extLst>
              <a:ext uri="{FF2B5EF4-FFF2-40B4-BE49-F238E27FC236}">
                <a16:creationId xmlns:a16="http://schemas.microsoft.com/office/drawing/2014/main" id="{4E717C73-84A9-4F31-A203-A8D1941BE287}"/>
              </a:ext>
            </a:extLst>
          </p:cNvPr>
          <p:cNvSpPr txBox="1"/>
          <p:nvPr/>
        </p:nvSpPr>
        <p:spPr>
          <a:xfrm>
            <a:off x="2642323" y="3938161"/>
            <a:ext cx="1452681" cy="261610"/>
          </a:xfrm>
          <a:prstGeom prst="rect">
            <a:avLst/>
          </a:prstGeom>
          <a:noFill/>
        </p:spPr>
        <p:txBody>
          <a:bodyPr wrap="square" rtlCol="0">
            <a:spAutoFit/>
          </a:bodyPr>
          <a:lstStyle/>
          <a:p>
            <a:r>
              <a:rPr lang="en-PH" sz="1100" dirty="0">
                <a:solidFill>
                  <a:schemeClr val="bg1"/>
                </a:solidFill>
              </a:rPr>
              <a:t>disputed</a:t>
            </a:r>
          </a:p>
        </p:txBody>
      </p:sp>
      <p:sp>
        <p:nvSpPr>
          <p:cNvPr id="24" name="TextBox 23">
            <a:extLst>
              <a:ext uri="{FF2B5EF4-FFF2-40B4-BE49-F238E27FC236}">
                <a16:creationId xmlns:a16="http://schemas.microsoft.com/office/drawing/2014/main" id="{A47F8C1A-4BBE-439F-9460-CA6C1B9DD8D4}"/>
              </a:ext>
            </a:extLst>
          </p:cNvPr>
          <p:cNvSpPr txBox="1"/>
          <p:nvPr/>
        </p:nvSpPr>
        <p:spPr>
          <a:xfrm>
            <a:off x="5070787" y="4047227"/>
            <a:ext cx="1163781" cy="400110"/>
          </a:xfrm>
          <a:prstGeom prst="rect">
            <a:avLst/>
          </a:prstGeom>
          <a:noFill/>
        </p:spPr>
        <p:txBody>
          <a:bodyPr wrap="square" rtlCol="0">
            <a:spAutoFit/>
          </a:bodyPr>
          <a:lstStyle/>
          <a:p>
            <a:r>
              <a:rPr lang="en-PH" sz="2000" dirty="0">
                <a:solidFill>
                  <a:schemeClr val="bg1"/>
                </a:solidFill>
                <a:latin typeface="Calibri" panose="020F0502020204030204" pitchFamily="34" charset="0"/>
                <a:cs typeface="Calibri" panose="020F0502020204030204" pitchFamily="34" charset="0"/>
              </a:rPr>
              <a:t>82.31% </a:t>
            </a:r>
          </a:p>
        </p:txBody>
      </p:sp>
      <p:sp>
        <p:nvSpPr>
          <p:cNvPr id="25" name="TextBox 24">
            <a:extLst>
              <a:ext uri="{FF2B5EF4-FFF2-40B4-BE49-F238E27FC236}">
                <a16:creationId xmlns:a16="http://schemas.microsoft.com/office/drawing/2014/main" id="{9756C64B-FF0D-47E0-A1E0-7B116B5E208A}"/>
              </a:ext>
            </a:extLst>
          </p:cNvPr>
          <p:cNvSpPr txBox="1"/>
          <p:nvPr/>
        </p:nvSpPr>
        <p:spPr>
          <a:xfrm>
            <a:off x="5089836" y="3682977"/>
            <a:ext cx="1163781" cy="461665"/>
          </a:xfrm>
          <a:prstGeom prst="rect">
            <a:avLst/>
          </a:prstGeom>
          <a:noFill/>
        </p:spPr>
        <p:txBody>
          <a:bodyPr wrap="square" rtlCol="0">
            <a:spAutoFit/>
          </a:bodyPr>
          <a:lstStyle/>
          <a:p>
            <a:r>
              <a:rPr lang="en-PH" sz="2400" dirty="0">
                <a:solidFill>
                  <a:schemeClr val="bg1"/>
                </a:solidFill>
              </a:rPr>
              <a:t>Won</a:t>
            </a:r>
          </a:p>
        </p:txBody>
      </p:sp>
      <p:sp>
        <p:nvSpPr>
          <p:cNvPr id="26" name="TextBox 25">
            <a:extLst>
              <a:ext uri="{FF2B5EF4-FFF2-40B4-BE49-F238E27FC236}">
                <a16:creationId xmlns:a16="http://schemas.microsoft.com/office/drawing/2014/main" id="{13A8F63E-CCED-46C2-8F4E-2A15E04FD017}"/>
              </a:ext>
            </a:extLst>
          </p:cNvPr>
          <p:cNvSpPr txBox="1"/>
          <p:nvPr/>
        </p:nvSpPr>
        <p:spPr>
          <a:xfrm>
            <a:off x="7403886" y="3876605"/>
            <a:ext cx="2403536" cy="646331"/>
          </a:xfrm>
          <a:prstGeom prst="rect">
            <a:avLst/>
          </a:prstGeom>
          <a:noFill/>
        </p:spPr>
        <p:txBody>
          <a:bodyPr wrap="square" rtlCol="0">
            <a:spAutoFit/>
          </a:bodyPr>
          <a:lstStyle/>
          <a:p>
            <a:r>
              <a:rPr lang="en-PH" sz="3600" b="1" dirty="0">
                <a:solidFill>
                  <a:schemeClr val="accent1"/>
                </a:solidFill>
                <a:latin typeface="Calibri" panose="020F0502020204030204" pitchFamily="34" charset="0"/>
                <a:cs typeface="Calibri" panose="020F0502020204030204" pitchFamily="34" charset="0"/>
              </a:rPr>
              <a:t>17.69%</a:t>
            </a:r>
          </a:p>
        </p:txBody>
      </p:sp>
      <p:sp>
        <p:nvSpPr>
          <p:cNvPr id="28" name="Callout: Line with Border and Accent Bar 27">
            <a:extLst>
              <a:ext uri="{FF2B5EF4-FFF2-40B4-BE49-F238E27FC236}">
                <a16:creationId xmlns:a16="http://schemas.microsoft.com/office/drawing/2014/main" id="{E2737D0A-68F1-4CE3-8949-57973D605152}"/>
              </a:ext>
            </a:extLst>
          </p:cNvPr>
          <p:cNvSpPr/>
          <p:nvPr/>
        </p:nvSpPr>
        <p:spPr>
          <a:xfrm>
            <a:off x="9434539" y="2947960"/>
            <a:ext cx="1242091" cy="789836"/>
          </a:xfrm>
          <a:prstGeom prst="accentBorderCallout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PH" sz="4000" b="1" dirty="0">
                <a:solidFill>
                  <a:schemeClr val="tx1"/>
                </a:solidFill>
                <a:latin typeface="Calibri" panose="020F0502020204030204" pitchFamily="34" charset="0"/>
                <a:cs typeface="Calibri" panose="020F0502020204030204" pitchFamily="34" charset="0"/>
              </a:rPr>
              <a:t>LOST</a:t>
            </a:r>
            <a:endParaRPr lang="en-PH" sz="4000" dirty="0">
              <a:solidFill>
                <a:schemeClr val="tx1"/>
              </a:solidFill>
            </a:endParaRPr>
          </a:p>
        </p:txBody>
      </p:sp>
    </p:spTree>
    <p:extLst>
      <p:ext uri="{BB962C8B-B14F-4D97-AF65-F5344CB8AC3E}">
        <p14:creationId xmlns:p14="http://schemas.microsoft.com/office/powerpoint/2010/main" val="3011177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par>
                                <p:cTn id="8" presetID="14" presetClass="entr" presetSubtype="10" fill="hold" grpId="0" nodeType="withEffect">
                                  <p:stCondLst>
                                    <p:cond delay="750"/>
                                  </p:stCondLst>
                                  <p:childTnLst>
                                    <p:set>
                                      <p:cBhvr>
                                        <p:cTn id="9" dur="1" fill="hold">
                                          <p:stCondLst>
                                            <p:cond delay="0"/>
                                          </p:stCondLst>
                                        </p:cTn>
                                        <p:tgtEl>
                                          <p:spTgt spid="20"/>
                                        </p:tgtEl>
                                        <p:attrNameLst>
                                          <p:attrName>style.visibility</p:attrName>
                                        </p:attrNameLst>
                                      </p:cBhvr>
                                      <p:to>
                                        <p:strVal val="visible"/>
                                      </p:to>
                                    </p:set>
                                    <p:animEffect transition="in" filter="randombar(horizontal)">
                                      <p:cBhvr>
                                        <p:cTn id="10" dur="500"/>
                                        <p:tgtEl>
                                          <p:spTgt spid="20"/>
                                        </p:tgtEl>
                                      </p:cBhvr>
                                    </p:animEffect>
                                  </p:childTnLst>
                                </p:cTn>
                              </p:par>
                              <p:par>
                                <p:cTn id="11" presetID="10" presetClass="entr" presetSubtype="0" fill="hold" grpId="0" nodeType="withEffect">
                                  <p:stCondLst>
                                    <p:cond delay="150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500"/>
                                        <p:tgtEl>
                                          <p:spTgt spid="23"/>
                                        </p:tgtEl>
                                      </p:cBhvr>
                                    </p:animEffect>
                                  </p:childTnLst>
                                </p:cTn>
                              </p:par>
                              <p:par>
                                <p:cTn id="14" presetID="10" presetClass="entr" presetSubtype="0" fill="hold" grpId="0" nodeType="withEffect">
                                  <p:stCondLst>
                                    <p:cond delay="1500"/>
                                  </p:stCondLst>
                                  <p:childTnLst>
                                    <p:set>
                                      <p:cBhvr>
                                        <p:cTn id="15" dur="1" fill="hold">
                                          <p:stCondLst>
                                            <p:cond delay="0"/>
                                          </p:stCondLst>
                                        </p:cTn>
                                        <p:tgtEl>
                                          <p:spTgt spid="21"/>
                                        </p:tgtEl>
                                        <p:attrNameLst>
                                          <p:attrName>style.visibility</p:attrName>
                                        </p:attrNameLst>
                                      </p:cBhvr>
                                      <p:to>
                                        <p:strVal val="visible"/>
                                      </p:to>
                                    </p:set>
                                    <p:animEffect transition="in" filter="fade">
                                      <p:cBhvr>
                                        <p:cTn id="16" dur="500"/>
                                        <p:tgtEl>
                                          <p:spTgt spid="21"/>
                                        </p:tgtEl>
                                      </p:cBhvr>
                                    </p:animEffect>
                                  </p:childTnLst>
                                </p:cTn>
                              </p:par>
                              <p:par>
                                <p:cTn id="17" presetID="10" presetClass="entr" presetSubtype="0" fill="hold" grpId="0" nodeType="withEffect">
                                  <p:stCondLst>
                                    <p:cond delay="2500"/>
                                  </p:stCondLst>
                                  <p:childTnLst>
                                    <p:set>
                                      <p:cBhvr>
                                        <p:cTn id="18" dur="1" fill="hold">
                                          <p:stCondLst>
                                            <p:cond delay="0"/>
                                          </p:stCondLst>
                                        </p:cTn>
                                        <p:tgtEl>
                                          <p:spTgt spid="25"/>
                                        </p:tgtEl>
                                        <p:attrNameLst>
                                          <p:attrName>style.visibility</p:attrName>
                                        </p:attrNameLst>
                                      </p:cBhvr>
                                      <p:to>
                                        <p:strVal val="visible"/>
                                      </p:to>
                                    </p:set>
                                    <p:animEffect transition="in" filter="fade">
                                      <p:cBhvr>
                                        <p:cTn id="19" dur="500"/>
                                        <p:tgtEl>
                                          <p:spTgt spid="25"/>
                                        </p:tgtEl>
                                      </p:cBhvr>
                                    </p:animEffect>
                                  </p:childTnLst>
                                </p:cTn>
                              </p:par>
                              <p:par>
                                <p:cTn id="20" presetID="10" presetClass="entr" presetSubtype="0" fill="hold" grpId="0" nodeType="withEffect">
                                  <p:stCondLst>
                                    <p:cond delay="2500"/>
                                  </p:stCondLst>
                                  <p:childTnLst>
                                    <p:set>
                                      <p:cBhvr>
                                        <p:cTn id="21" dur="1" fill="hold">
                                          <p:stCondLst>
                                            <p:cond delay="0"/>
                                          </p:stCondLst>
                                        </p:cTn>
                                        <p:tgtEl>
                                          <p:spTgt spid="24"/>
                                        </p:tgtEl>
                                        <p:attrNameLst>
                                          <p:attrName>style.visibility</p:attrName>
                                        </p:attrNameLst>
                                      </p:cBhvr>
                                      <p:to>
                                        <p:strVal val="visible"/>
                                      </p:to>
                                    </p:set>
                                    <p:animEffect transition="in" filter="fade">
                                      <p:cBhvr>
                                        <p:cTn id="22" dur="500"/>
                                        <p:tgtEl>
                                          <p:spTgt spid="24"/>
                                        </p:tgtEl>
                                      </p:cBhvr>
                                    </p:animEffect>
                                  </p:childTnLst>
                                </p:cTn>
                              </p:par>
                              <p:par>
                                <p:cTn id="23" presetID="10" presetClass="entr" presetSubtype="0" fill="hold" grpId="0" nodeType="withEffect">
                                  <p:stCondLst>
                                    <p:cond delay="3000"/>
                                  </p:stCondLst>
                                  <p:childTnLst>
                                    <p:set>
                                      <p:cBhvr>
                                        <p:cTn id="24" dur="1" fill="hold">
                                          <p:stCondLst>
                                            <p:cond delay="0"/>
                                          </p:stCondLst>
                                        </p:cTn>
                                        <p:tgtEl>
                                          <p:spTgt spid="26"/>
                                        </p:tgtEl>
                                        <p:attrNameLst>
                                          <p:attrName>style.visibility</p:attrName>
                                        </p:attrNameLst>
                                      </p:cBhvr>
                                      <p:to>
                                        <p:strVal val="visible"/>
                                      </p:to>
                                    </p:set>
                                    <p:animEffect transition="in" filter="fade">
                                      <p:cBhvr>
                                        <p:cTn id="25" dur="500"/>
                                        <p:tgtEl>
                                          <p:spTgt spid="26"/>
                                        </p:tgtEl>
                                      </p:cBhvr>
                                    </p:animEffect>
                                  </p:childTnLst>
                                </p:cTn>
                              </p:par>
                              <p:par>
                                <p:cTn id="26" presetID="22" presetClass="entr" presetSubtype="4" fill="hold" grpId="0" nodeType="withEffect">
                                  <p:stCondLst>
                                    <p:cond delay="2750"/>
                                  </p:stCondLst>
                                  <p:childTnLst>
                                    <p:set>
                                      <p:cBhvr>
                                        <p:cTn id="27" dur="1" fill="hold">
                                          <p:stCondLst>
                                            <p:cond delay="0"/>
                                          </p:stCondLst>
                                        </p:cTn>
                                        <p:tgtEl>
                                          <p:spTgt spid="28"/>
                                        </p:tgtEl>
                                        <p:attrNameLst>
                                          <p:attrName>style.visibility</p:attrName>
                                        </p:attrNameLst>
                                      </p:cBhvr>
                                      <p:to>
                                        <p:strVal val="visible"/>
                                      </p:to>
                                    </p:set>
                                    <p:animEffect transition="in" filter="wipe(down)">
                                      <p:cBhvr>
                                        <p:cTn id="28"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0" grpId="0">
        <p:bldAsOne/>
      </p:bldGraphic>
      <p:bldP spid="21" grpId="0"/>
      <p:bldP spid="23" grpId="0"/>
      <p:bldP spid="24" grpId="0"/>
      <p:bldP spid="25" grpId="0"/>
      <p:bldP spid="26" grpId="0"/>
      <p:bldP spid="28" grpId="0" animBg="1"/>
    </p:bldLst>
  </p:timing>
</p:sld>
</file>

<file path=ppt/slides/slide1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2050" name="Picture 2" descr="partnership disputes graphic showing paper handshake cutout">
            <a:extLst>
              <a:ext uri="{FF2B5EF4-FFF2-40B4-BE49-F238E27FC236}">
                <a16:creationId xmlns:a16="http://schemas.microsoft.com/office/drawing/2014/main" id="{8A52B422-E7C8-45F4-AED8-F3E7A87520E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 y="-217037"/>
            <a:ext cx="12477750" cy="7075038"/>
          </a:xfrm>
          <a:prstGeom prst="rect">
            <a:avLst/>
          </a:prstGeom>
          <a:noFill/>
          <a:effectLst>
            <a:outerShdw blurRad="50800" dist="50800" dir="5400000" algn="ctr" rotWithShape="0">
              <a:srgbClr val="000000"/>
            </a:outerShdw>
          </a:effectLst>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2C1C7490-5262-435E-8585-3BB14615337B}"/>
              </a:ext>
            </a:extLst>
          </p:cNvPr>
          <p:cNvSpPr/>
          <p:nvPr/>
        </p:nvSpPr>
        <p:spPr>
          <a:xfrm>
            <a:off x="0" y="-333375"/>
            <a:ext cx="12496800" cy="7191375"/>
          </a:xfrm>
          <a:prstGeom prst="rect">
            <a:avLst/>
          </a:prstGeom>
          <a:solidFill>
            <a:schemeClr val="tx1">
              <a:lumMod val="65000"/>
              <a:lumOff val="35000"/>
              <a:alpha val="9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grpSp>
        <p:nvGrpSpPr>
          <p:cNvPr id="9" name="Group 8">
            <a:extLst>
              <a:ext uri="{FF2B5EF4-FFF2-40B4-BE49-F238E27FC236}">
                <a16:creationId xmlns:a16="http://schemas.microsoft.com/office/drawing/2014/main" id="{0926CCBC-B3A6-44F4-B40C-525935AEED14}"/>
              </a:ext>
            </a:extLst>
          </p:cNvPr>
          <p:cNvGrpSpPr/>
          <p:nvPr/>
        </p:nvGrpSpPr>
        <p:grpSpPr>
          <a:xfrm>
            <a:off x="-19050" y="460761"/>
            <a:ext cx="8921361" cy="914919"/>
            <a:chOff x="-215901" y="928395"/>
            <a:chExt cx="8921361" cy="914919"/>
          </a:xfrm>
        </p:grpSpPr>
        <p:sp>
          <p:nvSpPr>
            <p:cNvPr id="10" name="Arrow: Pentagon 9">
              <a:extLst>
                <a:ext uri="{FF2B5EF4-FFF2-40B4-BE49-F238E27FC236}">
                  <a16:creationId xmlns:a16="http://schemas.microsoft.com/office/drawing/2014/main" id="{79DFC8D1-8491-42CF-ADDE-1298189B9CF1}"/>
                </a:ext>
              </a:extLst>
            </p:cNvPr>
            <p:cNvSpPr/>
            <p:nvPr/>
          </p:nvSpPr>
          <p:spPr>
            <a:xfrm>
              <a:off x="-215901" y="928395"/>
              <a:ext cx="8921361" cy="914919"/>
            </a:xfrm>
            <a:prstGeom prst="homePlate">
              <a:avLst/>
            </a:prstGeom>
            <a:solidFill>
              <a:schemeClr val="tx1">
                <a:alpha val="28000"/>
              </a:schemeClr>
            </a:soli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PH" sz="2000" dirty="0" err="1"/>
                <a:t>vvvv</a:t>
              </a:r>
              <a:endParaRPr lang="en-PH" sz="2000" dirty="0"/>
            </a:p>
          </p:txBody>
        </p:sp>
        <p:sp>
          <p:nvSpPr>
            <p:cNvPr id="11" name="Arrow: Pentagon 10">
              <a:extLst>
                <a:ext uri="{FF2B5EF4-FFF2-40B4-BE49-F238E27FC236}">
                  <a16:creationId xmlns:a16="http://schemas.microsoft.com/office/drawing/2014/main" id="{0766F1DC-1C02-4DB8-8988-1FEFE85C85A4}"/>
                </a:ext>
              </a:extLst>
            </p:cNvPr>
            <p:cNvSpPr/>
            <p:nvPr/>
          </p:nvSpPr>
          <p:spPr>
            <a:xfrm>
              <a:off x="-215900" y="939800"/>
              <a:ext cx="8750300" cy="787400"/>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PH" sz="2000" dirty="0"/>
                <a:t>Percentage of disputes received per country.</a:t>
              </a:r>
            </a:p>
          </p:txBody>
        </p:sp>
      </p:grpSp>
      <p:graphicFrame>
        <p:nvGraphicFramePr>
          <p:cNvPr id="12" name="Chart 11">
            <a:extLst>
              <a:ext uri="{FF2B5EF4-FFF2-40B4-BE49-F238E27FC236}">
                <a16:creationId xmlns:a16="http://schemas.microsoft.com/office/drawing/2014/main" id="{A70549C3-D52A-4586-8FC6-FE8ED60D92ED}"/>
              </a:ext>
            </a:extLst>
          </p:cNvPr>
          <p:cNvGraphicFramePr/>
          <p:nvPr>
            <p:extLst>
              <p:ext uri="{D42A27DB-BD31-4B8C-83A1-F6EECF244321}">
                <p14:modId xmlns:p14="http://schemas.microsoft.com/office/powerpoint/2010/main" val="2293619453"/>
              </p:ext>
            </p:extLst>
          </p:nvPr>
        </p:nvGraphicFramePr>
        <p:xfrm>
          <a:off x="1878649" y="1865373"/>
          <a:ext cx="8434702" cy="4531866"/>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9036080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par>
                                <p:cTn id="8" presetID="14" presetClass="entr" presetSubtype="10" fill="hold" grpId="0" nodeType="withEffect">
                                  <p:stCondLst>
                                    <p:cond delay="1000"/>
                                  </p:stCondLst>
                                  <p:childTnLst>
                                    <p:set>
                                      <p:cBhvr>
                                        <p:cTn id="9" dur="1" fill="hold">
                                          <p:stCondLst>
                                            <p:cond delay="0"/>
                                          </p:stCondLst>
                                        </p:cTn>
                                        <p:tgtEl>
                                          <p:spTgt spid="12"/>
                                        </p:tgtEl>
                                        <p:attrNameLst>
                                          <p:attrName>style.visibility</p:attrName>
                                        </p:attrNameLst>
                                      </p:cBhvr>
                                      <p:to>
                                        <p:strVal val="visible"/>
                                      </p:to>
                                    </p:set>
                                    <p:animEffect transition="in" filter="randombar(horizontal)">
                                      <p:cBhvr>
                                        <p:cTn id="10"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2" grpId="0">
        <p:bldAsOne/>
      </p:bldGraphic>
    </p:bldLst>
  </p:timing>
</p:sld>
</file>

<file path=ppt/slides/slide1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2050" name="Picture 2" descr="partnership disputes graphic showing paper handshake cutout">
            <a:extLst>
              <a:ext uri="{FF2B5EF4-FFF2-40B4-BE49-F238E27FC236}">
                <a16:creationId xmlns:a16="http://schemas.microsoft.com/office/drawing/2014/main" id="{8A52B422-E7C8-45F4-AED8-F3E7A87520E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47651"/>
            <a:ext cx="12477750" cy="7105651"/>
          </a:xfrm>
          <a:prstGeom prst="rect">
            <a:avLst/>
          </a:prstGeom>
          <a:noFill/>
          <a:effectLst>
            <a:outerShdw blurRad="50800" dist="50800" dir="5400000" algn="ctr" rotWithShape="0">
              <a:srgbClr val="000000"/>
            </a:outerShdw>
          </a:effectLst>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2C1C7490-5262-435E-8585-3BB14615337B}"/>
              </a:ext>
            </a:extLst>
          </p:cNvPr>
          <p:cNvSpPr/>
          <p:nvPr/>
        </p:nvSpPr>
        <p:spPr>
          <a:xfrm>
            <a:off x="0" y="-333375"/>
            <a:ext cx="12538917" cy="7191375"/>
          </a:xfrm>
          <a:prstGeom prst="rect">
            <a:avLst/>
          </a:prstGeom>
          <a:solidFill>
            <a:schemeClr val="tx1">
              <a:lumMod val="65000"/>
              <a:lumOff val="35000"/>
              <a:alpha val="9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grpSp>
        <p:nvGrpSpPr>
          <p:cNvPr id="9" name="Group 8">
            <a:extLst>
              <a:ext uri="{FF2B5EF4-FFF2-40B4-BE49-F238E27FC236}">
                <a16:creationId xmlns:a16="http://schemas.microsoft.com/office/drawing/2014/main" id="{0926CCBC-B3A6-44F4-B40C-525935AEED14}"/>
              </a:ext>
            </a:extLst>
          </p:cNvPr>
          <p:cNvGrpSpPr/>
          <p:nvPr/>
        </p:nvGrpSpPr>
        <p:grpSpPr>
          <a:xfrm>
            <a:off x="-19050" y="460761"/>
            <a:ext cx="8921361" cy="914919"/>
            <a:chOff x="-215901" y="928395"/>
            <a:chExt cx="8921361" cy="914919"/>
          </a:xfrm>
        </p:grpSpPr>
        <p:sp>
          <p:nvSpPr>
            <p:cNvPr id="10" name="Arrow: Pentagon 9">
              <a:extLst>
                <a:ext uri="{FF2B5EF4-FFF2-40B4-BE49-F238E27FC236}">
                  <a16:creationId xmlns:a16="http://schemas.microsoft.com/office/drawing/2014/main" id="{79DFC8D1-8491-42CF-ADDE-1298189B9CF1}"/>
                </a:ext>
              </a:extLst>
            </p:cNvPr>
            <p:cNvSpPr/>
            <p:nvPr/>
          </p:nvSpPr>
          <p:spPr>
            <a:xfrm>
              <a:off x="-215901" y="928395"/>
              <a:ext cx="8921361" cy="914919"/>
            </a:xfrm>
            <a:prstGeom prst="homePlate">
              <a:avLst/>
            </a:prstGeom>
            <a:solidFill>
              <a:schemeClr val="tx1">
                <a:alpha val="28000"/>
              </a:schemeClr>
            </a:soli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PH" sz="2000" dirty="0" err="1"/>
                <a:t>vvvv</a:t>
              </a:r>
              <a:endParaRPr lang="en-PH" sz="2000" dirty="0"/>
            </a:p>
          </p:txBody>
        </p:sp>
        <p:sp>
          <p:nvSpPr>
            <p:cNvPr id="11" name="Arrow: Pentagon 10">
              <a:extLst>
                <a:ext uri="{FF2B5EF4-FFF2-40B4-BE49-F238E27FC236}">
                  <a16:creationId xmlns:a16="http://schemas.microsoft.com/office/drawing/2014/main" id="{0766F1DC-1C02-4DB8-8988-1FEFE85C85A4}"/>
                </a:ext>
              </a:extLst>
            </p:cNvPr>
            <p:cNvSpPr/>
            <p:nvPr/>
          </p:nvSpPr>
          <p:spPr>
            <a:xfrm>
              <a:off x="-215900" y="939800"/>
              <a:ext cx="8750300" cy="787400"/>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PH" sz="2000" dirty="0"/>
                <a:t>Percentage of revenue from dispute cases.</a:t>
              </a:r>
            </a:p>
          </p:txBody>
        </p:sp>
      </p:grpSp>
      <p:graphicFrame>
        <p:nvGraphicFramePr>
          <p:cNvPr id="5" name="Chart 4">
            <a:extLst>
              <a:ext uri="{FF2B5EF4-FFF2-40B4-BE49-F238E27FC236}">
                <a16:creationId xmlns:a16="http://schemas.microsoft.com/office/drawing/2014/main" id="{00C4BDE6-94CB-4166-A6CB-D9AB64321AA2}"/>
              </a:ext>
            </a:extLst>
          </p:cNvPr>
          <p:cNvGraphicFramePr/>
          <p:nvPr>
            <p:extLst>
              <p:ext uri="{D42A27DB-BD31-4B8C-83A1-F6EECF244321}">
                <p14:modId xmlns:p14="http://schemas.microsoft.com/office/powerpoint/2010/main" val="2236990079"/>
              </p:ext>
            </p:extLst>
          </p:nvPr>
        </p:nvGraphicFramePr>
        <p:xfrm>
          <a:off x="4638156" y="1345290"/>
          <a:ext cx="6883919" cy="4963407"/>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6" name="Table 6">
            <a:extLst>
              <a:ext uri="{FF2B5EF4-FFF2-40B4-BE49-F238E27FC236}">
                <a16:creationId xmlns:a16="http://schemas.microsoft.com/office/drawing/2014/main" id="{9C96A3A6-912A-496B-A85B-EECEEF33C221}"/>
              </a:ext>
            </a:extLst>
          </p:cNvPr>
          <p:cNvGraphicFramePr>
            <a:graphicFrameLocks noGrp="1"/>
          </p:cNvGraphicFramePr>
          <p:nvPr>
            <p:extLst>
              <p:ext uri="{D42A27DB-BD31-4B8C-83A1-F6EECF244321}">
                <p14:modId xmlns:p14="http://schemas.microsoft.com/office/powerpoint/2010/main" val="2637230961"/>
              </p:ext>
            </p:extLst>
          </p:nvPr>
        </p:nvGraphicFramePr>
        <p:xfrm>
          <a:off x="669925" y="3429000"/>
          <a:ext cx="3818294" cy="1371600"/>
        </p:xfrm>
        <a:graphic>
          <a:graphicData uri="http://schemas.openxmlformats.org/drawingml/2006/table">
            <a:tbl>
              <a:tblPr firstRow="1" bandRow="1">
                <a:tableStyleId>{5C22544A-7EE6-4342-B048-85BDC9FD1C3A}</a:tableStyleId>
              </a:tblPr>
              <a:tblGrid>
                <a:gridCol w="2043178">
                  <a:extLst>
                    <a:ext uri="{9D8B030D-6E8A-4147-A177-3AD203B41FA5}">
                      <a16:colId xmlns:a16="http://schemas.microsoft.com/office/drawing/2014/main" val="1707797815"/>
                    </a:ext>
                  </a:extLst>
                </a:gridCol>
                <a:gridCol w="1775116">
                  <a:extLst>
                    <a:ext uri="{9D8B030D-6E8A-4147-A177-3AD203B41FA5}">
                      <a16:colId xmlns:a16="http://schemas.microsoft.com/office/drawing/2014/main" val="3205314989"/>
                    </a:ext>
                  </a:extLst>
                </a:gridCol>
              </a:tblGrid>
              <a:tr h="484621">
                <a:tc>
                  <a:txBody>
                    <a:bodyPr/>
                    <a:lstStyle/>
                    <a:p>
                      <a:r>
                        <a:rPr lang="en-PH" dirty="0">
                          <a:latin typeface="Calibri" panose="020F0502020204030204" pitchFamily="34" charset="0"/>
                          <a:cs typeface="Calibri" panose="020F0502020204030204" pitchFamily="34" charset="0"/>
                        </a:rPr>
                        <a:t>TOTAL REVENUE (USD)</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PH" dirty="0">
                          <a:latin typeface="Calibri" panose="020F0502020204030204" pitchFamily="34" charset="0"/>
                          <a:cs typeface="Calibri" panose="020F0502020204030204" pitchFamily="34" charset="0"/>
                        </a:rPr>
                        <a:t>14,770,318</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086608568"/>
                  </a:ext>
                </a:extLst>
              </a:tr>
              <a:tr h="361074">
                <a:tc>
                  <a:txBody>
                    <a:bodyPr/>
                    <a:lstStyle/>
                    <a:p>
                      <a:r>
                        <a:rPr lang="en-PH" dirty="0">
                          <a:latin typeface="Calibri" panose="020F0502020204030204" pitchFamily="34" charset="0"/>
                          <a:cs typeface="Calibri" panose="020F0502020204030204" pitchFamily="34" charset="0"/>
                        </a:rPr>
                        <a:t>Won</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r>
                        <a:rPr lang="en-PH">
                          <a:latin typeface="Calibri" panose="020F0502020204030204" pitchFamily="34" charset="0"/>
                          <a:cs typeface="Calibri" panose="020F0502020204030204" pitchFamily="34" charset="0"/>
                        </a:rPr>
                        <a:t>14,080,151</a:t>
                      </a:r>
                      <a:endParaRPr lang="en-PH" dirty="0">
                        <a:latin typeface="Calibri" panose="020F0502020204030204" pitchFamily="34" charset="0"/>
                        <a:cs typeface="Calibri" panose="020F0502020204030204" pitchFamily="34"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extLst>
                  <a:ext uri="{0D108BD9-81ED-4DB2-BD59-A6C34878D82A}">
                    <a16:rowId xmlns:a16="http://schemas.microsoft.com/office/drawing/2014/main" val="2156205366"/>
                  </a:ext>
                </a:extLst>
              </a:tr>
              <a:tr h="361074">
                <a:tc>
                  <a:txBody>
                    <a:bodyPr/>
                    <a:lstStyle/>
                    <a:p>
                      <a:r>
                        <a:rPr lang="en-PH" dirty="0">
                          <a:latin typeface="Calibri" panose="020F0502020204030204" pitchFamily="34" charset="0"/>
                          <a:cs typeface="Calibri" panose="020F0502020204030204" pitchFamily="34" charset="0"/>
                        </a:rPr>
                        <a:t>Lost</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r>
                        <a:rPr lang="en-PH" dirty="0">
                          <a:latin typeface="Calibri" panose="020F0502020204030204" pitchFamily="34" charset="0"/>
                          <a:cs typeface="Calibri" panose="020F0502020204030204" pitchFamily="34" charset="0"/>
                        </a:rPr>
                        <a:t>690,167</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extLst>
                  <a:ext uri="{0D108BD9-81ED-4DB2-BD59-A6C34878D82A}">
                    <a16:rowId xmlns:a16="http://schemas.microsoft.com/office/drawing/2014/main" val="572676891"/>
                  </a:ext>
                </a:extLst>
              </a:tr>
            </a:tbl>
          </a:graphicData>
        </a:graphic>
      </p:graphicFrame>
    </p:spTree>
    <p:extLst>
      <p:ext uri="{BB962C8B-B14F-4D97-AF65-F5344CB8AC3E}">
        <p14:creationId xmlns:p14="http://schemas.microsoft.com/office/powerpoint/2010/main" val="38363971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par>
                                <p:cTn id="8" presetID="14" presetClass="entr" presetSubtype="10" fill="hold" grpId="0" nodeType="withEffect">
                                  <p:stCondLst>
                                    <p:cond delay="1000"/>
                                  </p:stCondLst>
                                  <p:childTnLst>
                                    <p:set>
                                      <p:cBhvr>
                                        <p:cTn id="9" dur="1" fill="hold">
                                          <p:stCondLst>
                                            <p:cond delay="0"/>
                                          </p:stCondLst>
                                        </p:cTn>
                                        <p:tgtEl>
                                          <p:spTgt spid="5"/>
                                        </p:tgtEl>
                                        <p:attrNameLst>
                                          <p:attrName>style.visibility</p:attrName>
                                        </p:attrNameLst>
                                      </p:cBhvr>
                                      <p:to>
                                        <p:strVal val="visible"/>
                                      </p:to>
                                    </p:set>
                                    <p:animEffect transition="in" filter="randombar(horizontal)">
                                      <p:cBhvr>
                                        <p:cTn id="10" dur="1000"/>
                                        <p:tgtEl>
                                          <p:spTgt spid="5"/>
                                        </p:tgtEl>
                                      </p:cBhvr>
                                    </p:animEffect>
                                  </p:childTnLst>
                                </p:cTn>
                              </p:par>
                              <p:par>
                                <p:cTn id="11" presetID="22" presetClass="entr" presetSubtype="4" fill="hold" nodeType="withEffect">
                                  <p:stCondLst>
                                    <p:cond delay="1000"/>
                                  </p:stCondLst>
                                  <p:childTnLst>
                                    <p:set>
                                      <p:cBhvr>
                                        <p:cTn id="12" dur="1" fill="hold">
                                          <p:stCondLst>
                                            <p:cond delay="0"/>
                                          </p:stCondLst>
                                        </p:cTn>
                                        <p:tgtEl>
                                          <p:spTgt spid="6"/>
                                        </p:tgtEl>
                                        <p:attrNameLst>
                                          <p:attrName>style.visibility</p:attrName>
                                        </p:attrNameLst>
                                      </p:cBhvr>
                                      <p:to>
                                        <p:strVal val="visible"/>
                                      </p:to>
                                    </p:set>
                                    <p:animEffect transition="in" filter="wipe(down)">
                                      <p:cBhvr>
                                        <p:cTn id="13"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Lst>
  </p:timing>
</p:sld>
</file>

<file path=ppt/slides/slide1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2050" name="Picture 2" descr="partnership disputes graphic showing paper handshake cutout">
            <a:extLst>
              <a:ext uri="{FF2B5EF4-FFF2-40B4-BE49-F238E27FC236}">
                <a16:creationId xmlns:a16="http://schemas.microsoft.com/office/drawing/2014/main" id="{8A52B422-E7C8-45F4-AED8-F3E7A87520E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47651"/>
            <a:ext cx="12477750" cy="7229022"/>
          </a:xfrm>
          <a:prstGeom prst="rect">
            <a:avLst/>
          </a:prstGeom>
          <a:noFill/>
          <a:effectLst>
            <a:outerShdw blurRad="50800" dist="50800" dir="5400000" algn="ctr" rotWithShape="0">
              <a:srgbClr val="000000"/>
            </a:outerShdw>
          </a:effectLst>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2C1C7490-5262-435E-8585-3BB14615337B}"/>
              </a:ext>
            </a:extLst>
          </p:cNvPr>
          <p:cNvSpPr/>
          <p:nvPr/>
        </p:nvSpPr>
        <p:spPr>
          <a:xfrm>
            <a:off x="0" y="-452664"/>
            <a:ext cx="12534901" cy="7492772"/>
          </a:xfrm>
          <a:prstGeom prst="rect">
            <a:avLst/>
          </a:prstGeom>
          <a:solidFill>
            <a:schemeClr val="tx1">
              <a:lumMod val="65000"/>
              <a:lumOff val="35000"/>
              <a:alpha val="9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grpSp>
        <p:nvGrpSpPr>
          <p:cNvPr id="9" name="Group 8">
            <a:extLst>
              <a:ext uri="{FF2B5EF4-FFF2-40B4-BE49-F238E27FC236}">
                <a16:creationId xmlns:a16="http://schemas.microsoft.com/office/drawing/2014/main" id="{0926CCBC-B3A6-44F4-B40C-525935AEED14}"/>
              </a:ext>
            </a:extLst>
          </p:cNvPr>
          <p:cNvGrpSpPr/>
          <p:nvPr/>
        </p:nvGrpSpPr>
        <p:grpSpPr>
          <a:xfrm>
            <a:off x="-19050" y="460761"/>
            <a:ext cx="8921361" cy="914919"/>
            <a:chOff x="-215901" y="928395"/>
            <a:chExt cx="8921361" cy="914919"/>
          </a:xfrm>
        </p:grpSpPr>
        <p:sp>
          <p:nvSpPr>
            <p:cNvPr id="10" name="Arrow: Pentagon 9">
              <a:extLst>
                <a:ext uri="{FF2B5EF4-FFF2-40B4-BE49-F238E27FC236}">
                  <a16:creationId xmlns:a16="http://schemas.microsoft.com/office/drawing/2014/main" id="{79DFC8D1-8491-42CF-ADDE-1298189B9CF1}"/>
                </a:ext>
              </a:extLst>
            </p:cNvPr>
            <p:cNvSpPr/>
            <p:nvPr/>
          </p:nvSpPr>
          <p:spPr>
            <a:xfrm>
              <a:off x="-215901" y="928395"/>
              <a:ext cx="8921361" cy="914919"/>
            </a:xfrm>
            <a:prstGeom prst="homePlate">
              <a:avLst/>
            </a:prstGeom>
            <a:solidFill>
              <a:schemeClr val="tx1">
                <a:alpha val="28000"/>
              </a:schemeClr>
            </a:soli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PH" sz="2000" dirty="0" err="1"/>
                <a:t>vvvv</a:t>
              </a:r>
              <a:endParaRPr lang="en-PH" sz="2000" dirty="0"/>
            </a:p>
          </p:txBody>
        </p:sp>
        <p:sp>
          <p:nvSpPr>
            <p:cNvPr id="11" name="Arrow: Pentagon 10">
              <a:extLst>
                <a:ext uri="{FF2B5EF4-FFF2-40B4-BE49-F238E27FC236}">
                  <a16:creationId xmlns:a16="http://schemas.microsoft.com/office/drawing/2014/main" id="{0766F1DC-1C02-4DB8-8988-1FEFE85C85A4}"/>
                </a:ext>
              </a:extLst>
            </p:cNvPr>
            <p:cNvSpPr/>
            <p:nvPr/>
          </p:nvSpPr>
          <p:spPr>
            <a:xfrm>
              <a:off x="-215900" y="939800"/>
              <a:ext cx="8750300" cy="787400"/>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PH" sz="2000" dirty="0"/>
                <a:t>Revenue lost from disputes per country.</a:t>
              </a:r>
            </a:p>
          </p:txBody>
        </p:sp>
      </p:grpSp>
      <p:graphicFrame>
        <p:nvGraphicFramePr>
          <p:cNvPr id="6" name="Chart 5">
            <a:extLst>
              <a:ext uri="{FF2B5EF4-FFF2-40B4-BE49-F238E27FC236}">
                <a16:creationId xmlns:a16="http://schemas.microsoft.com/office/drawing/2014/main" id="{EE2A3C31-DCEB-47E5-B818-CD96A555B34D}"/>
              </a:ext>
            </a:extLst>
          </p:cNvPr>
          <p:cNvGraphicFramePr/>
          <p:nvPr>
            <p:extLst>
              <p:ext uri="{D42A27DB-BD31-4B8C-83A1-F6EECF244321}">
                <p14:modId xmlns:p14="http://schemas.microsoft.com/office/powerpoint/2010/main" val="1935499355"/>
              </p:ext>
            </p:extLst>
          </p:nvPr>
        </p:nvGraphicFramePr>
        <p:xfrm>
          <a:off x="466273" y="2064814"/>
          <a:ext cx="7052127" cy="3872789"/>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7" name="Table 7">
            <a:extLst>
              <a:ext uri="{FF2B5EF4-FFF2-40B4-BE49-F238E27FC236}">
                <a16:creationId xmlns:a16="http://schemas.microsoft.com/office/drawing/2014/main" id="{2D021E85-3A13-486F-AFA2-C1F37596D1F7}"/>
              </a:ext>
            </a:extLst>
          </p:cNvPr>
          <p:cNvGraphicFramePr>
            <a:graphicFrameLocks noGrp="1"/>
          </p:cNvGraphicFramePr>
          <p:nvPr>
            <p:extLst>
              <p:ext uri="{D42A27DB-BD31-4B8C-83A1-F6EECF244321}">
                <p14:modId xmlns:p14="http://schemas.microsoft.com/office/powerpoint/2010/main" val="2880670262"/>
              </p:ext>
            </p:extLst>
          </p:nvPr>
        </p:nvGraphicFramePr>
        <p:xfrm>
          <a:off x="7698209" y="2836248"/>
          <a:ext cx="4027518" cy="2684555"/>
        </p:xfrm>
        <a:graphic>
          <a:graphicData uri="http://schemas.openxmlformats.org/drawingml/2006/table">
            <a:tbl>
              <a:tblPr firstRow="1" bandRow="1">
                <a:tableStyleId>{5C22544A-7EE6-4342-B048-85BDC9FD1C3A}</a:tableStyleId>
              </a:tblPr>
              <a:tblGrid>
                <a:gridCol w="1342506">
                  <a:extLst>
                    <a:ext uri="{9D8B030D-6E8A-4147-A177-3AD203B41FA5}">
                      <a16:colId xmlns:a16="http://schemas.microsoft.com/office/drawing/2014/main" val="387674583"/>
                    </a:ext>
                  </a:extLst>
                </a:gridCol>
                <a:gridCol w="1342506">
                  <a:extLst>
                    <a:ext uri="{9D8B030D-6E8A-4147-A177-3AD203B41FA5}">
                      <a16:colId xmlns:a16="http://schemas.microsoft.com/office/drawing/2014/main" val="1593280314"/>
                    </a:ext>
                  </a:extLst>
                </a:gridCol>
                <a:gridCol w="1342506">
                  <a:extLst>
                    <a:ext uri="{9D8B030D-6E8A-4147-A177-3AD203B41FA5}">
                      <a16:colId xmlns:a16="http://schemas.microsoft.com/office/drawing/2014/main" val="3359500574"/>
                    </a:ext>
                  </a:extLst>
                </a:gridCol>
              </a:tblGrid>
              <a:tr h="370840">
                <a:tc>
                  <a:txBody>
                    <a:bodyPr/>
                    <a:lstStyle/>
                    <a:p>
                      <a:pPr algn="ctr"/>
                      <a:r>
                        <a:rPr lang="en-PH" sz="1050" dirty="0"/>
                        <a:t>Country</a:t>
                      </a:r>
                    </a:p>
                  </a:txBody>
                  <a:tcPr anchor="ctr"/>
                </a:tc>
                <a:tc>
                  <a:txBody>
                    <a:bodyPr/>
                    <a:lstStyle/>
                    <a:p>
                      <a:pPr algn="ctr"/>
                      <a:r>
                        <a:rPr lang="en-PH" sz="1050" dirty="0"/>
                        <a:t>Revenue Amount</a:t>
                      </a:r>
                    </a:p>
                  </a:txBody>
                  <a:tcPr anchor="ctr"/>
                </a:tc>
                <a:tc>
                  <a:txBody>
                    <a:bodyPr/>
                    <a:lstStyle/>
                    <a:p>
                      <a:pPr algn="ctr"/>
                      <a:r>
                        <a:rPr lang="en-PH" sz="1050" dirty="0"/>
                        <a:t>Lost Revenue Percentage</a:t>
                      </a:r>
                    </a:p>
                  </a:txBody>
                  <a:tcPr anchor="ctr"/>
                </a:tc>
                <a:extLst>
                  <a:ext uri="{0D108BD9-81ED-4DB2-BD59-A6C34878D82A}">
                    <a16:rowId xmlns:a16="http://schemas.microsoft.com/office/drawing/2014/main" val="1938015643"/>
                  </a:ext>
                </a:extLst>
              </a:tr>
              <a:tr h="418875">
                <a:tc>
                  <a:txBody>
                    <a:bodyPr/>
                    <a:lstStyle/>
                    <a:p>
                      <a:pPr algn="l" fontAlgn="b"/>
                      <a:r>
                        <a:rPr lang="en-PH" sz="2400" b="0" i="0" u="none" strike="noStrike" dirty="0">
                          <a:solidFill>
                            <a:schemeClr val="bg1"/>
                          </a:solidFill>
                          <a:effectLst/>
                          <a:latin typeface="Calibri" panose="020F0502020204030204" pitchFamily="34" charset="0"/>
                          <a:cs typeface="Calibri" panose="020F0502020204030204" pitchFamily="34" charset="0"/>
                        </a:rPr>
                        <a:t>France</a:t>
                      </a:r>
                    </a:p>
                  </a:txBody>
                  <a:tcPr marL="9525" marR="9525" marT="9525" marB="0" anchor="ctr">
                    <a:solidFill>
                      <a:schemeClr val="accent1">
                        <a:lumMod val="75000"/>
                      </a:schemeClr>
                    </a:solidFill>
                  </a:tcPr>
                </a:tc>
                <a:tc>
                  <a:txBody>
                    <a:bodyPr/>
                    <a:lstStyle/>
                    <a:p>
                      <a:pPr algn="ctr" fontAlgn="b"/>
                      <a:r>
                        <a:rPr lang="en-PH" sz="2400" b="0" i="0" u="none" strike="noStrike" dirty="0">
                          <a:solidFill>
                            <a:schemeClr val="bg1"/>
                          </a:solidFill>
                          <a:effectLst/>
                          <a:latin typeface="Calibri" panose="020F0502020204030204" pitchFamily="34" charset="0"/>
                          <a:cs typeface="Calibri" panose="020F0502020204030204" pitchFamily="34" charset="0"/>
                        </a:rPr>
                        <a:t>526,264</a:t>
                      </a:r>
                    </a:p>
                  </a:txBody>
                  <a:tcPr marL="9525" marR="9525" marT="9525" marB="0" anchor="ctr">
                    <a:solidFill>
                      <a:schemeClr val="accent1">
                        <a:lumMod val="75000"/>
                      </a:schemeClr>
                    </a:solidFill>
                  </a:tcPr>
                </a:tc>
                <a:tc>
                  <a:txBody>
                    <a:bodyPr/>
                    <a:lstStyle/>
                    <a:p>
                      <a:pPr algn="ctr" fontAlgn="b"/>
                      <a:r>
                        <a:rPr lang="en-PH" sz="2400" b="0" i="0" u="none" strike="noStrike" dirty="0">
                          <a:solidFill>
                            <a:schemeClr val="bg1"/>
                          </a:solidFill>
                          <a:effectLst/>
                          <a:latin typeface="Calibri" panose="020F0502020204030204" pitchFamily="34" charset="0"/>
                          <a:cs typeface="Calibri" panose="020F0502020204030204" pitchFamily="34" charset="0"/>
                        </a:rPr>
                        <a:t>3.56%</a:t>
                      </a:r>
                    </a:p>
                  </a:txBody>
                  <a:tcPr marL="9525" marR="9525" marT="9525" marB="0" anchor="ctr">
                    <a:solidFill>
                      <a:schemeClr val="accent1">
                        <a:lumMod val="75000"/>
                      </a:schemeClr>
                    </a:solidFill>
                  </a:tcPr>
                </a:tc>
                <a:extLst>
                  <a:ext uri="{0D108BD9-81ED-4DB2-BD59-A6C34878D82A}">
                    <a16:rowId xmlns:a16="http://schemas.microsoft.com/office/drawing/2014/main" val="1560940259"/>
                  </a:ext>
                </a:extLst>
              </a:tr>
              <a:tr h="370840">
                <a:tc>
                  <a:txBody>
                    <a:bodyPr/>
                    <a:lstStyle/>
                    <a:p>
                      <a:pPr algn="l" fontAlgn="b"/>
                      <a:r>
                        <a:rPr lang="en-PH" sz="1600" b="0" i="0" u="none" strike="noStrike" dirty="0">
                          <a:solidFill>
                            <a:srgbClr val="000000"/>
                          </a:solidFill>
                          <a:effectLst/>
                          <a:latin typeface="Calibri" panose="020F0502020204030204" pitchFamily="34" charset="0"/>
                          <a:cs typeface="Calibri" panose="020F0502020204030204" pitchFamily="34" charset="0"/>
                        </a:rPr>
                        <a:t>Russia</a:t>
                      </a:r>
                    </a:p>
                  </a:txBody>
                  <a:tcPr marL="9525" marR="9525" marT="9525" marB="0" anchor="ctr">
                    <a:solidFill>
                      <a:schemeClr val="bg1">
                        <a:lumMod val="85000"/>
                      </a:schemeClr>
                    </a:solidFill>
                  </a:tcPr>
                </a:tc>
                <a:tc>
                  <a:txBody>
                    <a:bodyPr/>
                    <a:lstStyle/>
                    <a:p>
                      <a:pPr algn="ctr" fontAlgn="b"/>
                      <a:r>
                        <a:rPr lang="en-PH" sz="1600" b="0" i="0" u="none" strike="noStrike">
                          <a:solidFill>
                            <a:srgbClr val="000000"/>
                          </a:solidFill>
                          <a:effectLst/>
                          <a:latin typeface="Calibri" panose="020F0502020204030204" pitchFamily="34" charset="0"/>
                          <a:cs typeface="Calibri" panose="020F0502020204030204" pitchFamily="34" charset="0"/>
                        </a:rPr>
                        <a:t>81,291</a:t>
                      </a:r>
                    </a:p>
                  </a:txBody>
                  <a:tcPr marL="9525" marR="9525" marT="9525" marB="0" anchor="ctr">
                    <a:solidFill>
                      <a:schemeClr val="bg1">
                        <a:lumMod val="85000"/>
                      </a:schemeClr>
                    </a:solidFill>
                  </a:tcPr>
                </a:tc>
                <a:tc>
                  <a:txBody>
                    <a:bodyPr/>
                    <a:lstStyle/>
                    <a:p>
                      <a:pPr algn="ctr" fontAlgn="b"/>
                      <a:r>
                        <a:rPr lang="en-PH" sz="1600" b="0" i="0" u="none" strike="noStrike" dirty="0">
                          <a:solidFill>
                            <a:srgbClr val="000000"/>
                          </a:solidFill>
                          <a:effectLst/>
                          <a:latin typeface="Calibri" panose="020F0502020204030204" pitchFamily="34" charset="0"/>
                          <a:cs typeface="Calibri" panose="020F0502020204030204" pitchFamily="34" charset="0"/>
                        </a:rPr>
                        <a:t>0.55%</a:t>
                      </a:r>
                    </a:p>
                  </a:txBody>
                  <a:tcPr marL="9525" marR="9525" marT="9525" marB="0" anchor="ctr">
                    <a:solidFill>
                      <a:schemeClr val="bg1">
                        <a:lumMod val="85000"/>
                      </a:schemeClr>
                    </a:solidFill>
                  </a:tcPr>
                </a:tc>
                <a:extLst>
                  <a:ext uri="{0D108BD9-81ED-4DB2-BD59-A6C34878D82A}">
                    <a16:rowId xmlns:a16="http://schemas.microsoft.com/office/drawing/2014/main" val="2061042113"/>
                  </a:ext>
                </a:extLst>
              </a:tr>
              <a:tr h="370840">
                <a:tc>
                  <a:txBody>
                    <a:bodyPr/>
                    <a:lstStyle/>
                    <a:p>
                      <a:pPr algn="l" fontAlgn="b"/>
                      <a:r>
                        <a:rPr lang="en-PH" sz="1600" b="0" i="0" u="none" strike="noStrike" dirty="0">
                          <a:solidFill>
                            <a:srgbClr val="000000"/>
                          </a:solidFill>
                          <a:effectLst/>
                          <a:latin typeface="Calibri" panose="020F0502020204030204" pitchFamily="34" charset="0"/>
                          <a:cs typeface="Calibri" panose="020F0502020204030204" pitchFamily="34" charset="0"/>
                        </a:rPr>
                        <a:t>China</a:t>
                      </a:r>
                    </a:p>
                  </a:txBody>
                  <a:tcPr marL="9525" marR="9525" marT="9525" marB="0" anchor="ctr">
                    <a:solidFill>
                      <a:schemeClr val="bg1">
                        <a:lumMod val="85000"/>
                      </a:schemeClr>
                    </a:solidFill>
                  </a:tcPr>
                </a:tc>
                <a:tc>
                  <a:txBody>
                    <a:bodyPr/>
                    <a:lstStyle/>
                    <a:p>
                      <a:pPr algn="ctr" fontAlgn="b"/>
                      <a:r>
                        <a:rPr lang="en-PH" sz="1600" b="0" i="0" u="none" strike="noStrike" dirty="0">
                          <a:solidFill>
                            <a:srgbClr val="000000"/>
                          </a:solidFill>
                          <a:effectLst/>
                          <a:latin typeface="Calibri" panose="020F0502020204030204" pitchFamily="34" charset="0"/>
                          <a:cs typeface="Calibri" panose="020F0502020204030204" pitchFamily="34" charset="0"/>
                        </a:rPr>
                        <a:t>42,630</a:t>
                      </a:r>
                    </a:p>
                  </a:txBody>
                  <a:tcPr marL="9525" marR="9525" marT="9525" marB="0" anchor="ctr">
                    <a:solidFill>
                      <a:schemeClr val="bg1">
                        <a:lumMod val="85000"/>
                      </a:schemeClr>
                    </a:solidFill>
                  </a:tcPr>
                </a:tc>
                <a:tc>
                  <a:txBody>
                    <a:bodyPr/>
                    <a:lstStyle/>
                    <a:p>
                      <a:pPr algn="ctr" fontAlgn="b"/>
                      <a:r>
                        <a:rPr lang="en-PH" sz="1600" b="0" i="0" u="none" strike="noStrike" dirty="0">
                          <a:solidFill>
                            <a:srgbClr val="000000"/>
                          </a:solidFill>
                          <a:effectLst/>
                          <a:latin typeface="Calibri" panose="020F0502020204030204" pitchFamily="34" charset="0"/>
                          <a:cs typeface="Calibri" panose="020F0502020204030204" pitchFamily="34" charset="0"/>
                        </a:rPr>
                        <a:t>0.29%</a:t>
                      </a:r>
                    </a:p>
                  </a:txBody>
                  <a:tcPr marL="9525" marR="9525" marT="9525" marB="0" anchor="ctr">
                    <a:solidFill>
                      <a:schemeClr val="bg1">
                        <a:lumMod val="85000"/>
                      </a:schemeClr>
                    </a:solidFill>
                  </a:tcPr>
                </a:tc>
                <a:extLst>
                  <a:ext uri="{0D108BD9-81ED-4DB2-BD59-A6C34878D82A}">
                    <a16:rowId xmlns:a16="http://schemas.microsoft.com/office/drawing/2014/main" val="3934491560"/>
                  </a:ext>
                </a:extLst>
              </a:tr>
              <a:tr h="370840">
                <a:tc>
                  <a:txBody>
                    <a:bodyPr/>
                    <a:lstStyle/>
                    <a:p>
                      <a:pPr algn="l" fontAlgn="b"/>
                      <a:r>
                        <a:rPr lang="en-PH" sz="1600" b="0" i="0" u="none" strike="noStrike" dirty="0">
                          <a:solidFill>
                            <a:srgbClr val="000000"/>
                          </a:solidFill>
                          <a:effectLst/>
                          <a:latin typeface="Calibri" panose="020F0502020204030204" pitchFamily="34" charset="0"/>
                          <a:cs typeface="Calibri" panose="020F0502020204030204" pitchFamily="34" charset="0"/>
                        </a:rPr>
                        <a:t>United States</a:t>
                      </a:r>
                    </a:p>
                  </a:txBody>
                  <a:tcPr marL="9525" marR="9525" marT="9525" marB="0" anchor="ctr">
                    <a:solidFill>
                      <a:schemeClr val="bg1">
                        <a:lumMod val="85000"/>
                      </a:schemeClr>
                    </a:solidFill>
                  </a:tcPr>
                </a:tc>
                <a:tc>
                  <a:txBody>
                    <a:bodyPr/>
                    <a:lstStyle/>
                    <a:p>
                      <a:pPr algn="ctr" fontAlgn="b"/>
                      <a:r>
                        <a:rPr lang="en-PH" sz="1600" b="0" i="0" u="none" strike="noStrike" dirty="0">
                          <a:solidFill>
                            <a:srgbClr val="000000"/>
                          </a:solidFill>
                          <a:effectLst/>
                          <a:latin typeface="Calibri" panose="020F0502020204030204" pitchFamily="34" charset="0"/>
                          <a:cs typeface="Calibri" panose="020F0502020204030204" pitchFamily="34" charset="0"/>
                        </a:rPr>
                        <a:t>22,936</a:t>
                      </a:r>
                    </a:p>
                  </a:txBody>
                  <a:tcPr marL="9525" marR="9525" marT="9525" marB="0" anchor="ctr">
                    <a:solidFill>
                      <a:schemeClr val="bg1">
                        <a:lumMod val="85000"/>
                      </a:schemeClr>
                    </a:solidFill>
                  </a:tcPr>
                </a:tc>
                <a:tc>
                  <a:txBody>
                    <a:bodyPr/>
                    <a:lstStyle/>
                    <a:p>
                      <a:pPr algn="ctr" fontAlgn="b"/>
                      <a:r>
                        <a:rPr lang="en-PH" sz="1600" b="0" i="0" u="none" strike="noStrike" dirty="0">
                          <a:solidFill>
                            <a:srgbClr val="000000"/>
                          </a:solidFill>
                          <a:effectLst/>
                          <a:latin typeface="Calibri" panose="020F0502020204030204" pitchFamily="34" charset="0"/>
                          <a:cs typeface="Calibri" panose="020F0502020204030204" pitchFamily="34" charset="0"/>
                        </a:rPr>
                        <a:t>0.16%</a:t>
                      </a:r>
                    </a:p>
                  </a:txBody>
                  <a:tcPr marL="9525" marR="9525" marT="9525" marB="0" anchor="ctr">
                    <a:solidFill>
                      <a:schemeClr val="bg1">
                        <a:lumMod val="85000"/>
                      </a:schemeClr>
                    </a:solidFill>
                  </a:tcPr>
                </a:tc>
                <a:extLst>
                  <a:ext uri="{0D108BD9-81ED-4DB2-BD59-A6C34878D82A}">
                    <a16:rowId xmlns:a16="http://schemas.microsoft.com/office/drawing/2014/main" val="2047280337"/>
                  </a:ext>
                </a:extLst>
              </a:tr>
              <a:tr h="370840">
                <a:tc>
                  <a:txBody>
                    <a:bodyPr/>
                    <a:lstStyle/>
                    <a:p>
                      <a:pPr algn="l" fontAlgn="b"/>
                      <a:r>
                        <a:rPr lang="en-PH" sz="1600" b="0" i="0" u="none" strike="noStrike" dirty="0">
                          <a:solidFill>
                            <a:srgbClr val="000000"/>
                          </a:solidFill>
                          <a:effectLst/>
                          <a:latin typeface="Calibri" panose="020F0502020204030204" pitchFamily="34" charset="0"/>
                          <a:cs typeface="Calibri" panose="020F0502020204030204" pitchFamily="34" charset="0"/>
                        </a:rPr>
                        <a:t>Spain</a:t>
                      </a:r>
                    </a:p>
                  </a:txBody>
                  <a:tcPr marL="9525" marR="9525" marT="9525" marB="0" anchor="ctr">
                    <a:solidFill>
                      <a:schemeClr val="bg1">
                        <a:lumMod val="85000"/>
                      </a:schemeClr>
                    </a:solidFill>
                  </a:tcPr>
                </a:tc>
                <a:tc>
                  <a:txBody>
                    <a:bodyPr/>
                    <a:lstStyle/>
                    <a:p>
                      <a:pPr algn="ctr" fontAlgn="b"/>
                      <a:r>
                        <a:rPr lang="en-PH" sz="1600" b="0" i="0" u="none" strike="noStrike">
                          <a:solidFill>
                            <a:srgbClr val="000000"/>
                          </a:solidFill>
                          <a:effectLst/>
                          <a:latin typeface="Calibri" panose="020F0502020204030204" pitchFamily="34" charset="0"/>
                          <a:cs typeface="Calibri" panose="020F0502020204030204" pitchFamily="34" charset="0"/>
                        </a:rPr>
                        <a:t>17,046</a:t>
                      </a:r>
                    </a:p>
                  </a:txBody>
                  <a:tcPr marL="9525" marR="9525" marT="9525" marB="0" anchor="ctr">
                    <a:solidFill>
                      <a:schemeClr val="bg1">
                        <a:lumMod val="85000"/>
                      </a:schemeClr>
                    </a:solidFill>
                  </a:tcPr>
                </a:tc>
                <a:tc>
                  <a:txBody>
                    <a:bodyPr/>
                    <a:lstStyle/>
                    <a:p>
                      <a:pPr algn="ctr" fontAlgn="b"/>
                      <a:r>
                        <a:rPr lang="en-PH" sz="1600" b="0" i="0" u="none" strike="noStrike" dirty="0">
                          <a:solidFill>
                            <a:srgbClr val="000000"/>
                          </a:solidFill>
                          <a:effectLst/>
                          <a:latin typeface="Calibri" panose="020F0502020204030204" pitchFamily="34" charset="0"/>
                          <a:cs typeface="Calibri" panose="020F0502020204030204" pitchFamily="34" charset="0"/>
                        </a:rPr>
                        <a:t>0.12%</a:t>
                      </a:r>
                    </a:p>
                  </a:txBody>
                  <a:tcPr marL="9525" marR="9525" marT="9525" marB="0" anchor="ctr">
                    <a:solidFill>
                      <a:schemeClr val="bg1">
                        <a:lumMod val="85000"/>
                      </a:schemeClr>
                    </a:solidFill>
                  </a:tcPr>
                </a:tc>
                <a:extLst>
                  <a:ext uri="{0D108BD9-81ED-4DB2-BD59-A6C34878D82A}">
                    <a16:rowId xmlns:a16="http://schemas.microsoft.com/office/drawing/2014/main" val="1186151297"/>
                  </a:ext>
                </a:extLst>
              </a:tr>
              <a:tr h="370840">
                <a:tc>
                  <a:txBody>
                    <a:bodyPr/>
                    <a:lstStyle/>
                    <a:p>
                      <a:pPr algn="l"/>
                      <a:r>
                        <a:rPr lang="en-PH" sz="1600" b="1" dirty="0"/>
                        <a:t>Total</a:t>
                      </a:r>
                    </a:p>
                  </a:txBody>
                  <a:tcPr anchor="ctr">
                    <a:solidFill>
                      <a:schemeClr val="bg1">
                        <a:lumMod val="85000"/>
                      </a:schemeClr>
                    </a:solidFill>
                  </a:tcPr>
                </a:tc>
                <a:tc>
                  <a:txBody>
                    <a:bodyPr/>
                    <a:lstStyle/>
                    <a:p>
                      <a:pPr algn="ctr"/>
                      <a:r>
                        <a:rPr lang="en-PH" sz="1600" b="1" dirty="0"/>
                        <a:t>690,167</a:t>
                      </a:r>
                    </a:p>
                  </a:txBody>
                  <a:tcPr anchor="ctr">
                    <a:solidFill>
                      <a:schemeClr val="bg1">
                        <a:lumMod val="85000"/>
                      </a:schemeClr>
                    </a:solidFill>
                  </a:tcPr>
                </a:tc>
                <a:tc>
                  <a:txBody>
                    <a:bodyPr/>
                    <a:lstStyle/>
                    <a:p>
                      <a:pPr algn="ctr"/>
                      <a:r>
                        <a:rPr lang="en-PH" sz="1600" b="1" dirty="0"/>
                        <a:t>4.67%</a:t>
                      </a:r>
                    </a:p>
                  </a:txBody>
                  <a:tcPr anchor="ctr">
                    <a:solidFill>
                      <a:schemeClr val="bg1">
                        <a:lumMod val="85000"/>
                      </a:schemeClr>
                    </a:solidFill>
                  </a:tcPr>
                </a:tc>
                <a:extLst>
                  <a:ext uri="{0D108BD9-81ED-4DB2-BD59-A6C34878D82A}">
                    <a16:rowId xmlns:a16="http://schemas.microsoft.com/office/drawing/2014/main" val="1393376517"/>
                  </a:ext>
                </a:extLst>
              </a:tr>
            </a:tbl>
          </a:graphicData>
        </a:graphic>
      </p:graphicFrame>
    </p:spTree>
    <p:extLst>
      <p:ext uri="{BB962C8B-B14F-4D97-AF65-F5344CB8AC3E}">
        <p14:creationId xmlns:p14="http://schemas.microsoft.com/office/powerpoint/2010/main" val="3421371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par>
                                <p:cTn id="8" presetID="14" presetClass="entr" presetSubtype="10" fill="hold" grpId="0" nodeType="withEffect">
                                  <p:stCondLst>
                                    <p:cond delay="750"/>
                                  </p:stCondLst>
                                  <p:childTnLst>
                                    <p:set>
                                      <p:cBhvr>
                                        <p:cTn id="9" dur="1" fill="hold">
                                          <p:stCondLst>
                                            <p:cond delay="0"/>
                                          </p:stCondLst>
                                        </p:cTn>
                                        <p:tgtEl>
                                          <p:spTgt spid="6"/>
                                        </p:tgtEl>
                                        <p:attrNameLst>
                                          <p:attrName>style.visibility</p:attrName>
                                        </p:attrNameLst>
                                      </p:cBhvr>
                                      <p:to>
                                        <p:strVal val="visible"/>
                                      </p:to>
                                    </p:set>
                                    <p:animEffect transition="in" filter="randombar(horizontal)">
                                      <p:cBhvr>
                                        <p:cTn id="10" dur="1000"/>
                                        <p:tgtEl>
                                          <p:spTgt spid="6"/>
                                        </p:tgtEl>
                                      </p:cBhvr>
                                    </p:animEffect>
                                  </p:childTnLst>
                                </p:cTn>
                              </p:par>
                              <p:par>
                                <p:cTn id="11" presetID="22" presetClass="entr" presetSubtype="4" fill="hold" nodeType="withEffect">
                                  <p:stCondLst>
                                    <p:cond delay="750"/>
                                  </p:stCondLst>
                                  <p:childTnLst>
                                    <p:set>
                                      <p:cBhvr>
                                        <p:cTn id="12" dur="1" fill="hold">
                                          <p:stCondLst>
                                            <p:cond delay="0"/>
                                          </p:stCondLst>
                                        </p:cTn>
                                        <p:tgtEl>
                                          <p:spTgt spid="7"/>
                                        </p:tgtEl>
                                        <p:attrNameLst>
                                          <p:attrName>style.visibility</p:attrName>
                                        </p:attrNameLst>
                                      </p:cBhvr>
                                      <p:to>
                                        <p:strVal val="visible"/>
                                      </p:to>
                                    </p:set>
                                    <p:animEffect transition="in" filter="wipe(down)">
                                      <p:cBhvr>
                                        <p:cTn id="13"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Lst>
  </p:timing>
</p:sld>
</file>

<file path=ppt/slides/slide18.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tx1"/>
            </a:gs>
            <a:gs pos="100000">
              <a:schemeClr val="tx1">
                <a:lumMod val="75000"/>
                <a:lumOff val="25000"/>
              </a:schemeClr>
            </a:gs>
          </a:gsLst>
          <a:path path="circle">
            <a:fillToRect l="50000" t="50000" r="100000" b="100000"/>
          </a:path>
        </a:gra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D439814-8105-4533-96EE-7B664276652D}"/>
              </a:ext>
            </a:extLst>
          </p:cNvPr>
          <p:cNvPicPr>
            <a:picLocks noChangeAspect="1"/>
          </p:cNvPicPr>
          <p:nvPr/>
        </p:nvPicPr>
        <p:blipFill>
          <a:blip r:embed="rId2"/>
          <a:stretch>
            <a:fillRect/>
          </a:stretch>
        </p:blipFill>
        <p:spPr>
          <a:xfrm>
            <a:off x="-135467" y="-158750"/>
            <a:ext cx="12462933" cy="7175500"/>
          </a:xfrm>
          <a:prstGeom prst="rect">
            <a:avLst/>
          </a:prstGeom>
        </p:spPr>
      </p:pic>
      <p:sp>
        <p:nvSpPr>
          <p:cNvPr id="2" name="Parallelogram 1">
            <a:extLst>
              <a:ext uri="{FF2B5EF4-FFF2-40B4-BE49-F238E27FC236}">
                <a16:creationId xmlns:a16="http://schemas.microsoft.com/office/drawing/2014/main" id="{E6653C5B-B768-492B-B877-EC5AF794967A}"/>
              </a:ext>
            </a:extLst>
          </p:cNvPr>
          <p:cNvSpPr/>
          <p:nvPr/>
        </p:nvSpPr>
        <p:spPr>
          <a:xfrm>
            <a:off x="825500" y="-165100"/>
            <a:ext cx="10718800" cy="7175500"/>
          </a:xfrm>
          <a:prstGeom prst="parallelogram">
            <a:avLst>
              <a:gd name="adj" fmla="val 37160"/>
            </a:avLst>
          </a:prstGeom>
          <a:solidFill>
            <a:schemeClr val="accent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5" name="TextBox 4">
            <a:extLst>
              <a:ext uri="{FF2B5EF4-FFF2-40B4-BE49-F238E27FC236}">
                <a16:creationId xmlns:a16="http://schemas.microsoft.com/office/drawing/2014/main" id="{CC926829-BF02-4398-A197-9EBB11C0A141}"/>
              </a:ext>
            </a:extLst>
          </p:cNvPr>
          <p:cNvSpPr txBox="1"/>
          <p:nvPr/>
        </p:nvSpPr>
        <p:spPr>
          <a:xfrm>
            <a:off x="3654101" y="3006384"/>
            <a:ext cx="5219700" cy="1200329"/>
          </a:xfrm>
          <a:prstGeom prst="rect">
            <a:avLst/>
          </a:prstGeom>
          <a:noFill/>
        </p:spPr>
        <p:txBody>
          <a:bodyPr wrap="square" rtlCol="0">
            <a:spAutoFit/>
          </a:bodyPr>
          <a:lstStyle/>
          <a:p>
            <a:pPr algn="ctr"/>
            <a:r>
              <a:rPr lang="en-PH" sz="7200" dirty="0">
                <a:solidFill>
                  <a:schemeClr val="bg1"/>
                </a:solidFill>
                <a:latin typeface="Calibri" panose="020F0502020204030204" pitchFamily="34" charset="0"/>
                <a:cs typeface="Calibri" panose="020F0502020204030204" pitchFamily="34" charset="0"/>
              </a:rPr>
              <a:t>INSIGHTS</a:t>
            </a:r>
            <a:endParaRPr lang="en-PH" sz="8000" dirty="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2186065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p:bldLst>
  </p:timing>
</p:sld>
</file>

<file path=ppt/slides/slide19.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bg2">
                <a:tint val="90000"/>
                <a:satMod val="92000"/>
                <a:lumMod val="120000"/>
              </a:schemeClr>
            </a:gs>
            <a:gs pos="100000">
              <a:schemeClr val="bg1">
                <a:lumMod val="65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66BB0026-2608-462C-B2E6-BCC4BF75CC27}"/>
              </a:ext>
            </a:extLst>
          </p:cNvPr>
          <p:cNvSpPr/>
          <p:nvPr/>
        </p:nvSpPr>
        <p:spPr>
          <a:xfrm>
            <a:off x="-127000" y="622300"/>
            <a:ext cx="12509500" cy="9652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sz="1600"/>
          </a:p>
        </p:txBody>
      </p:sp>
      <p:sp>
        <p:nvSpPr>
          <p:cNvPr id="17" name="TextBox 16">
            <a:extLst>
              <a:ext uri="{FF2B5EF4-FFF2-40B4-BE49-F238E27FC236}">
                <a16:creationId xmlns:a16="http://schemas.microsoft.com/office/drawing/2014/main" id="{0C5FCBF5-6B1B-4B60-910A-E43B1484468F}"/>
              </a:ext>
            </a:extLst>
          </p:cNvPr>
          <p:cNvSpPr txBox="1"/>
          <p:nvPr/>
        </p:nvSpPr>
        <p:spPr>
          <a:xfrm>
            <a:off x="685800" y="812512"/>
            <a:ext cx="4025900" cy="523220"/>
          </a:xfrm>
          <a:prstGeom prst="rect">
            <a:avLst/>
          </a:prstGeom>
          <a:noFill/>
        </p:spPr>
        <p:txBody>
          <a:bodyPr wrap="square" rtlCol="0">
            <a:spAutoFit/>
          </a:bodyPr>
          <a:lstStyle/>
          <a:p>
            <a:r>
              <a:rPr lang="en-PH" sz="2800" dirty="0">
                <a:solidFill>
                  <a:schemeClr val="bg1"/>
                </a:solidFill>
              </a:rPr>
              <a:t>INSIGHTS</a:t>
            </a:r>
          </a:p>
        </p:txBody>
      </p:sp>
      <p:sp>
        <p:nvSpPr>
          <p:cNvPr id="18" name="Rectangle: Rounded Corners 17">
            <a:extLst>
              <a:ext uri="{FF2B5EF4-FFF2-40B4-BE49-F238E27FC236}">
                <a16:creationId xmlns:a16="http://schemas.microsoft.com/office/drawing/2014/main" id="{1991D2A5-4F75-43C5-A03E-29ABEDEF83A7}"/>
              </a:ext>
            </a:extLst>
          </p:cNvPr>
          <p:cNvSpPr/>
          <p:nvPr/>
        </p:nvSpPr>
        <p:spPr>
          <a:xfrm>
            <a:off x="598718" y="1862206"/>
            <a:ext cx="10743198" cy="2056652"/>
          </a:xfrm>
          <a:prstGeom prst="roundRect">
            <a:avLst/>
          </a:prstGeom>
          <a:solidFill>
            <a:schemeClr val="accent1">
              <a:lumMod val="75000"/>
              <a:alpha val="80000"/>
            </a:schemeClr>
          </a:solidFill>
          <a:ln>
            <a:noFill/>
          </a:ln>
          <a:effectLst>
            <a:outerShdw blurRad="50800" dist="38100" dir="3360000" algn="bl" rotWithShape="0">
              <a:prstClr val="black">
                <a:alpha val="36000"/>
              </a:prst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sz="1200" dirty="0">
              <a:solidFill>
                <a:schemeClr val="bg1"/>
              </a:solidFill>
            </a:endParaRPr>
          </a:p>
        </p:txBody>
      </p:sp>
      <p:sp>
        <p:nvSpPr>
          <p:cNvPr id="20" name="Rectangle: Rounded Corners 19">
            <a:extLst>
              <a:ext uri="{FF2B5EF4-FFF2-40B4-BE49-F238E27FC236}">
                <a16:creationId xmlns:a16="http://schemas.microsoft.com/office/drawing/2014/main" id="{2A0A6975-F87D-4A35-8477-AD58FF6143A7}"/>
              </a:ext>
            </a:extLst>
          </p:cNvPr>
          <p:cNvSpPr/>
          <p:nvPr/>
        </p:nvSpPr>
        <p:spPr>
          <a:xfrm>
            <a:off x="598718" y="4193564"/>
            <a:ext cx="10743198" cy="1910137"/>
          </a:xfrm>
          <a:prstGeom prst="roundRect">
            <a:avLst/>
          </a:prstGeom>
          <a:solidFill>
            <a:schemeClr val="accent1">
              <a:lumMod val="75000"/>
              <a:alpha val="80000"/>
            </a:schemeClr>
          </a:solidFill>
          <a:ln>
            <a:noFill/>
          </a:ln>
          <a:effectLst>
            <a:outerShdw blurRad="50800" dist="38100" dir="3360000" algn="bl" rotWithShape="0">
              <a:prstClr val="black">
                <a:alpha val="36000"/>
              </a:prst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sz="1200" dirty="0">
              <a:solidFill>
                <a:schemeClr val="bg1"/>
              </a:solidFill>
            </a:endParaRPr>
          </a:p>
        </p:txBody>
      </p:sp>
      <p:sp>
        <p:nvSpPr>
          <p:cNvPr id="2" name="TextBox 1">
            <a:extLst>
              <a:ext uri="{FF2B5EF4-FFF2-40B4-BE49-F238E27FC236}">
                <a16:creationId xmlns:a16="http://schemas.microsoft.com/office/drawing/2014/main" id="{03DD162A-A81C-43EF-882C-C074F606DED1}"/>
              </a:ext>
            </a:extLst>
          </p:cNvPr>
          <p:cNvSpPr txBox="1"/>
          <p:nvPr/>
        </p:nvSpPr>
        <p:spPr>
          <a:xfrm>
            <a:off x="811043" y="2351923"/>
            <a:ext cx="10318549" cy="1077218"/>
          </a:xfrm>
          <a:prstGeom prst="rect">
            <a:avLst/>
          </a:prstGeom>
          <a:noFill/>
        </p:spPr>
        <p:txBody>
          <a:bodyPr wrap="square" rtlCol="0">
            <a:spAutoFit/>
          </a:bodyPr>
          <a:lstStyle/>
          <a:p>
            <a:pPr algn="just">
              <a:spcAft>
                <a:spcPts val="800"/>
              </a:spcAft>
            </a:pPr>
            <a:r>
              <a:rPr lang="en-GB" sz="1600" dirty="0">
                <a:solidFill>
                  <a:schemeClr val="bg1"/>
                </a:solidFill>
                <a:latin typeface="Calibri" panose="020F0502020204030204" pitchFamily="34" charset="0"/>
              </a:rPr>
              <a:t>The data gathered showed that the first disputed invoice was around February 2020, which was also within the time the Covid Pandemic took place. For this reason, the customers might assume or expect an exemption in their contract but was not granted. The adjustment of employees for their work-from-home set-up might have also affected the communication with the customers, possibly resulting in processing of disputes to be settled late.</a:t>
            </a:r>
            <a:endParaRPr lang="en-PH" sz="1600" dirty="0">
              <a:solidFill>
                <a:schemeClr val="bg1"/>
              </a:solidFill>
            </a:endParaRPr>
          </a:p>
        </p:txBody>
      </p:sp>
      <p:sp>
        <p:nvSpPr>
          <p:cNvPr id="11" name="TextBox 10">
            <a:extLst>
              <a:ext uri="{FF2B5EF4-FFF2-40B4-BE49-F238E27FC236}">
                <a16:creationId xmlns:a16="http://schemas.microsoft.com/office/drawing/2014/main" id="{ED0E6BCC-E9A5-4CF7-BC9E-7A5A6521F429}"/>
              </a:ext>
            </a:extLst>
          </p:cNvPr>
          <p:cNvSpPr txBox="1"/>
          <p:nvPr/>
        </p:nvSpPr>
        <p:spPr>
          <a:xfrm>
            <a:off x="811043" y="4686967"/>
            <a:ext cx="10318549" cy="923330"/>
          </a:xfrm>
          <a:prstGeom prst="rect">
            <a:avLst/>
          </a:prstGeom>
          <a:noFill/>
        </p:spPr>
        <p:txBody>
          <a:bodyPr wrap="square" rtlCol="0">
            <a:spAutoFit/>
          </a:bodyPr>
          <a:lstStyle/>
          <a:p>
            <a:pPr>
              <a:spcAft>
                <a:spcPts val="800"/>
              </a:spcAft>
            </a:pPr>
            <a:r>
              <a:rPr lang="en-GB" dirty="0">
                <a:solidFill>
                  <a:schemeClr val="bg1"/>
                </a:solidFill>
                <a:latin typeface="Calibri" panose="020F0502020204030204" pitchFamily="34" charset="0"/>
              </a:rPr>
              <a:t>According to our findings, disputes that have been settled late are most likely to be lost by the company. France, being the country where the company reached the highest losses from lost disputes, is also the country with the most disputes that are settled late.</a:t>
            </a:r>
            <a:endParaRPr lang="en-PH" sz="1600" dirty="0">
              <a:solidFill>
                <a:schemeClr val="bg1"/>
              </a:solidFill>
            </a:endParaRPr>
          </a:p>
        </p:txBody>
      </p:sp>
    </p:spTree>
    <p:extLst>
      <p:ext uri="{BB962C8B-B14F-4D97-AF65-F5344CB8AC3E}">
        <p14:creationId xmlns:p14="http://schemas.microsoft.com/office/powerpoint/2010/main" val="1210140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wipe(down)">
                                      <p:cBhvr>
                                        <p:cTn id="10" dur="500"/>
                                        <p:tgtEl>
                                          <p:spTgt spid="1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500"/>
                                        <p:tgtEl>
                                          <p:spTgt spid="1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500"/>
                                        <p:tgtEl>
                                          <p:spTgt spid="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fade">
                                      <p:cBhvr>
                                        <p:cTn id="23" dur="500"/>
                                        <p:tgtEl>
                                          <p:spTgt spid="20"/>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p:bldP spid="18" grpId="0" animBg="1"/>
      <p:bldP spid="20" grpId="0" animBg="1"/>
      <p:bldP spid="2" grpId="0"/>
      <p:bldP spid="11" grpId="0"/>
    </p:bldLst>
  </p:timing>
</p:sld>
</file>

<file path=ppt/slides/slide2.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85000"/>
          </a:schemeClr>
        </a:solidFill>
        <a:effectLst/>
      </p:bgPr>
    </p:bg>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A23BB9D1-6FE8-4D31-A0F1-C96FAA2445DC}"/>
              </a:ext>
            </a:extLst>
          </p:cNvPr>
          <p:cNvPicPr>
            <a:picLocks noChangeAspect="1"/>
          </p:cNvPicPr>
          <p:nvPr/>
        </p:nvPicPr>
        <p:blipFill>
          <a:blip r:embed="rId2"/>
          <a:stretch>
            <a:fillRect/>
          </a:stretch>
        </p:blipFill>
        <p:spPr>
          <a:xfrm>
            <a:off x="-368300" y="-18542"/>
            <a:ext cx="12733304" cy="6895084"/>
          </a:xfrm>
          <a:prstGeom prst="rect">
            <a:avLst/>
          </a:prstGeom>
        </p:spPr>
      </p:pic>
      <p:sp>
        <p:nvSpPr>
          <p:cNvPr id="6" name="Rectangle: Rounded Corners 5">
            <a:extLst>
              <a:ext uri="{FF2B5EF4-FFF2-40B4-BE49-F238E27FC236}">
                <a16:creationId xmlns:a16="http://schemas.microsoft.com/office/drawing/2014/main" id="{477D4C23-4136-46B0-AA44-EAB32CE6C699}"/>
              </a:ext>
            </a:extLst>
          </p:cNvPr>
          <p:cNvSpPr/>
          <p:nvPr/>
        </p:nvSpPr>
        <p:spPr>
          <a:xfrm>
            <a:off x="609600" y="2082800"/>
            <a:ext cx="5448300" cy="4054768"/>
          </a:xfrm>
          <a:prstGeom prst="roundRect">
            <a:avLst/>
          </a:prstGeom>
          <a:solidFill>
            <a:schemeClr val="bg1">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grpSp>
        <p:nvGrpSpPr>
          <p:cNvPr id="2" name="Group 1">
            <a:extLst>
              <a:ext uri="{FF2B5EF4-FFF2-40B4-BE49-F238E27FC236}">
                <a16:creationId xmlns:a16="http://schemas.microsoft.com/office/drawing/2014/main" id="{AFC51829-6CA3-43BF-8F28-FACBDFCD0455}"/>
              </a:ext>
            </a:extLst>
          </p:cNvPr>
          <p:cNvGrpSpPr/>
          <p:nvPr/>
        </p:nvGrpSpPr>
        <p:grpSpPr>
          <a:xfrm>
            <a:off x="-541556" y="568414"/>
            <a:ext cx="6794500" cy="1028700"/>
            <a:chOff x="-541556" y="568414"/>
            <a:chExt cx="6794500" cy="1028700"/>
          </a:xfrm>
        </p:grpSpPr>
        <p:sp>
          <p:nvSpPr>
            <p:cNvPr id="4" name="Rectangle 3">
              <a:extLst>
                <a:ext uri="{FF2B5EF4-FFF2-40B4-BE49-F238E27FC236}">
                  <a16:creationId xmlns:a16="http://schemas.microsoft.com/office/drawing/2014/main" id="{9E0F8E43-A36A-4354-93E5-944EBD7B1F9B}"/>
                </a:ext>
              </a:extLst>
            </p:cNvPr>
            <p:cNvSpPr/>
            <p:nvPr/>
          </p:nvSpPr>
          <p:spPr>
            <a:xfrm>
              <a:off x="-541556" y="568414"/>
              <a:ext cx="6794500" cy="1028700"/>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5" name="TextBox 4">
              <a:extLst>
                <a:ext uri="{FF2B5EF4-FFF2-40B4-BE49-F238E27FC236}">
                  <a16:creationId xmlns:a16="http://schemas.microsoft.com/office/drawing/2014/main" id="{D03EBE55-1CCF-46E1-9FC2-5E7FEE5FF31D}"/>
                </a:ext>
              </a:extLst>
            </p:cNvPr>
            <p:cNvSpPr txBox="1"/>
            <p:nvPr/>
          </p:nvSpPr>
          <p:spPr>
            <a:xfrm>
              <a:off x="774700" y="720432"/>
              <a:ext cx="4076700" cy="707886"/>
            </a:xfrm>
            <a:prstGeom prst="rect">
              <a:avLst/>
            </a:prstGeom>
            <a:noFill/>
          </p:spPr>
          <p:txBody>
            <a:bodyPr wrap="square" rtlCol="0">
              <a:spAutoFit/>
            </a:bodyPr>
            <a:lstStyle/>
            <a:p>
              <a:r>
                <a:rPr lang="en-PH" sz="4000" dirty="0">
                  <a:solidFill>
                    <a:schemeClr val="bg1"/>
                  </a:solidFill>
                  <a:latin typeface="Calibri" panose="020F0502020204030204" pitchFamily="34" charset="0"/>
                  <a:cs typeface="Calibri" panose="020F0502020204030204" pitchFamily="34" charset="0"/>
                </a:rPr>
                <a:t>INTRODUCTION</a:t>
              </a:r>
            </a:p>
          </p:txBody>
        </p:sp>
      </p:grpSp>
      <p:sp>
        <p:nvSpPr>
          <p:cNvPr id="7" name="TextBox 6">
            <a:extLst>
              <a:ext uri="{FF2B5EF4-FFF2-40B4-BE49-F238E27FC236}">
                <a16:creationId xmlns:a16="http://schemas.microsoft.com/office/drawing/2014/main" id="{0B13E09E-F1A8-4CAE-9994-9A013A0678A6}"/>
              </a:ext>
            </a:extLst>
          </p:cNvPr>
          <p:cNvSpPr txBox="1"/>
          <p:nvPr/>
        </p:nvSpPr>
        <p:spPr>
          <a:xfrm>
            <a:off x="969359" y="2558691"/>
            <a:ext cx="4628114" cy="1631216"/>
          </a:xfrm>
          <a:prstGeom prst="rect">
            <a:avLst/>
          </a:prstGeom>
          <a:noFill/>
        </p:spPr>
        <p:txBody>
          <a:bodyPr wrap="square" rtlCol="0">
            <a:spAutoFit/>
          </a:bodyPr>
          <a:lstStyle/>
          <a:p>
            <a:pPr algn="just"/>
            <a:r>
              <a:rPr lang="en-PH" sz="2000" dirty="0"/>
              <a:t>	Using data the company collected with regards to their invoices, the team will identify the cause of their revenue lost for the past few years.	</a:t>
            </a:r>
          </a:p>
        </p:txBody>
      </p:sp>
      <p:sp>
        <p:nvSpPr>
          <p:cNvPr id="8" name="Rectangle 7">
            <a:extLst>
              <a:ext uri="{FF2B5EF4-FFF2-40B4-BE49-F238E27FC236}">
                <a16:creationId xmlns:a16="http://schemas.microsoft.com/office/drawing/2014/main" id="{29290864-681F-4C22-8C61-C641002FE0A9}"/>
              </a:ext>
            </a:extLst>
          </p:cNvPr>
          <p:cNvSpPr/>
          <p:nvPr/>
        </p:nvSpPr>
        <p:spPr>
          <a:xfrm>
            <a:off x="7632700" y="2514600"/>
            <a:ext cx="4254758" cy="707886"/>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9" name="TextBox 8">
            <a:extLst>
              <a:ext uri="{FF2B5EF4-FFF2-40B4-BE49-F238E27FC236}">
                <a16:creationId xmlns:a16="http://schemas.microsoft.com/office/drawing/2014/main" id="{BEFF8A19-ACCE-4CB4-90D9-AA8EB7D66A2E}"/>
              </a:ext>
            </a:extLst>
          </p:cNvPr>
          <p:cNvSpPr txBox="1"/>
          <p:nvPr/>
        </p:nvSpPr>
        <p:spPr>
          <a:xfrm>
            <a:off x="7289542" y="2536910"/>
            <a:ext cx="4254758" cy="707886"/>
          </a:xfrm>
          <a:prstGeom prst="rect">
            <a:avLst/>
          </a:prstGeom>
          <a:noFill/>
          <a:ln>
            <a:noFill/>
          </a:ln>
        </p:spPr>
        <p:txBody>
          <a:bodyPr wrap="square" rtlCol="0">
            <a:spAutoFit/>
          </a:bodyPr>
          <a:lstStyle/>
          <a:p>
            <a:pPr algn="r"/>
            <a:r>
              <a:rPr lang="en-PH" sz="2000" dirty="0">
                <a:solidFill>
                  <a:schemeClr val="bg1"/>
                </a:solidFill>
                <a:latin typeface="Calibri" panose="020F0502020204030204" pitchFamily="34" charset="0"/>
                <a:cs typeface="Calibri" panose="020F0502020204030204" pitchFamily="34" charset="0"/>
              </a:rPr>
              <a:t>Presentation by</a:t>
            </a:r>
          </a:p>
          <a:p>
            <a:pPr algn="r"/>
            <a:r>
              <a:rPr lang="en-PH" sz="2000" dirty="0">
                <a:solidFill>
                  <a:schemeClr val="bg1"/>
                </a:solidFill>
                <a:latin typeface="Calibri" panose="020F0502020204030204" pitchFamily="34" charset="0"/>
                <a:cs typeface="Calibri" panose="020F0502020204030204" pitchFamily="34" charset="0"/>
              </a:rPr>
              <a:t>GROUP 14</a:t>
            </a:r>
          </a:p>
        </p:txBody>
      </p:sp>
      <p:sp>
        <p:nvSpPr>
          <p:cNvPr id="10" name="TextBox 9">
            <a:extLst>
              <a:ext uri="{FF2B5EF4-FFF2-40B4-BE49-F238E27FC236}">
                <a16:creationId xmlns:a16="http://schemas.microsoft.com/office/drawing/2014/main" id="{2923CFFB-4AB5-48C5-8364-279DCDF30782}"/>
              </a:ext>
            </a:extLst>
          </p:cNvPr>
          <p:cNvSpPr txBox="1"/>
          <p:nvPr/>
        </p:nvSpPr>
        <p:spPr>
          <a:xfrm>
            <a:off x="9245600" y="3758013"/>
            <a:ext cx="2298700" cy="338554"/>
          </a:xfrm>
          <a:prstGeom prst="rect">
            <a:avLst/>
          </a:prstGeom>
          <a:noFill/>
        </p:spPr>
        <p:txBody>
          <a:bodyPr wrap="square" rtlCol="0">
            <a:spAutoFit/>
          </a:bodyPr>
          <a:lstStyle/>
          <a:p>
            <a:pPr algn="r"/>
            <a:r>
              <a:rPr lang="en-US" sz="1600" b="1" dirty="0" err="1">
                <a:solidFill>
                  <a:schemeClr val="accent1">
                    <a:lumMod val="50000"/>
                  </a:schemeClr>
                </a:solidFill>
                <a:latin typeface="Calibri" panose="020F0502020204030204" pitchFamily="34" charset="0"/>
                <a:ea typeface="Cambria" pitchFamily="18" charset="0"/>
                <a:cs typeface="Calibri" panose="020F0502020204030204" pitchFamily="34" charset="0"/>
              </a:rPr>
              <a:t>Armecin</a:t>
            </a:r>
            <a:r>
              <a:rPr lang="en-US" sz="1600" b="1" dirty="0">
                <a:solidFill>
                  <a:schemeClr val="accent1">
                    <a:lumMod val="50000"/>
                  </a:schemeClr>
                </a:solidFill>
                <a:latin typeface="Calibri" panose="020F0502020204030204" pitchFamily="34" charset="0"/>
                <a:ea typeface="Cambria" pitchFamily="18" charset="0"/>
                <a:cs typeface="Calibri" panose="020F0502020204030204" pitchFamily="34" charset="0"/>
              </a:rPr>
              <a:t>, Jan Riel </a:t>
            </a:r>
            <a:endParaRPr lang="en-PH" sz="1600" dirty="0">
              <a:solidFill>
                <a:schemeClr val="accent1">
                  <a:lumMod val="50000"/>
                </a:schemeClr>
              </a:solidFill>
              <a:latin typeface="Calibri" panose="020F0502020204030204" pitchFamily="34" charset="0"/>
              <a:cs typeface="Calibri" panose="020F0502020204030204" pitchFamily="34" charset="0"/>
            </a:endParaRPr>
          </a:p>
        </p:txBody>
      </p:sp>
      <p:sp>
        <p:nvSpPr>
          <p:cNvPr id="12" name="TextBox 11">
            <a:extLst>
              <a:ext uri="{FF2B5EF4-FFF2-40B4-BE49-F238E27FC236}">
                <a16:creationId xmlns:a16="http://schemas.microsoft.com/office/drawing/2014/main" id="{F31F1F4C-6653-403C-A368-6E0CA87E0749}"/>
              </a:ext>
            </a:extLst>
          </p:cNvPr>
          <p:cNvSpPr txBox="1"/>
          <p:nvPr/>
        </p:nvSpPr>
        <p:spPr>
          <a:xfrm>
            <a:off x="9226550" y="4690033"/>
            <a:ext cx="2298700" cy="338554"/>
          </a:xfrm>
          <a:prstGeom prst="rect">
            <a:avLst/>
          </a:prstGeom>
          <a:noFill/>
        </p:spPr>
        <p:txBody>
          <a:bodyPr wrap="square" rtlCol="0">
            <a:spAutoFit/>
          </a:bodyPr>
          <a:lstStyle/>
          <a:p>
            <a:pPr algn="r"/>
            <a:r>
              <a:rPr lang="en-US" sz="1600" b="1" dirty="0" err="1">
                <a:solidFill>
                  <a:schemeClr val="accent1">
                    <a:lumMod val="50000"/>
                  </a:schemeClr>
                </a:solidFill>
                <a:latin typeface="Calibri" panose="020F0502020204030204" pitchFamily="34" charset="0"/>
                <a:ea typeface="Cambria" pitchFamily="18" charset="0"/>
                <a:cs typeface="Calibri" panose="020F0502020204030204" pitchFamily="34" charset="0"/>
              </a:rPr>
              <a:t>Abaleta</a:t>
            </a:r>
            <a:r>
              <a:rPr lang="en-US" sz="1600" b="1" dirty="0">
                <a:solidFill>
                  <a:schemeClr val="accent1">
                    <a:lumMod val="50000"/>
                  </a:schemeClr>
                </a:solidFill>
                <a:latin typeface="Calibri" panose="020F0502020204030204" pitchFamily="34" charset="0"/>
                <a:ea typeface="Cambria" pitchFamily="18" charset="0"/>
                <a:cs typeface="Calibri" panose="020F0502020204030204" pitchFamily="34" charset="0"/>
              </a:rPr>
              <a:t>, Oliver </a:t>
            </a:r>
            <a:endParaRPr lang="en-PH" sz="1600" dirty="0">
              <a:solidFill>
                <a:schemeClr val="accent1">
                  <a:lumMod val="50000"/>
                </a:schemeClr>
              </a:solidFill>
              <a:latin typeface="Calibri" panose="020F0502020204030204" pitchFamily="34" charset="0"/>
              <a:cs typeface="Calibri" panose="020F0502020204030204" pitchFamily="34" charset="0"/>
            </a:endParaRPr>
          </a:p>
        </p:txBody>
      </p:sp>
      <p:sp>
        <p:nvSpPr>
          <p:cNvPr id="13" name="TextBox 12">
            <a:extLst>
              <a:ext uri="{FF2B5EF4-FFF2-40B4-BE49-F238E27FC236}">
                <a16:creationId xmlns:a16="http://schemas.microsoft.com/office/drawing/2014/main" id="{257479ED-D0F3-4A3A-9AC7-B655004DFC13}"/>
              </a:ext>
            </a:extLst>
          </p:cNvPr>
          <p:cNvSpPr txBox="1"/>
          <p:nvPr/>
        </p:nvSpPr>
        <p:spPr>
          <a:xfrm>
            <a:off x="8826500" y="4967993"/>
            <a:ext cx="2717800" cy="338554"/>
          </a:xfrm>
          <a:prstGeom prst="rect">
            <a:avLst/>
          </a:prstGeom>
          <a:noFill/>
        </p:spPr>
        <p:txBody>
          <a:bodyPr wrap="square" rtlCol="0">
            <a:spAutoFit/>
          </a:bodyPr>
          <a:lstStyle/>
          <a:p>
            <a:pPr algn="r"/>
            <a:r>
              <a:rPr lang="en-US" sz="1600" b="1" dirty="0">
                <a:solidFill>
                  <a:schemeClr val="accent1">
                    <a:lumMod val="50000"/>
                  </a:schemeClr>
                </a:solidFill>
                <a:latin typeface="Calibri" panose="020F0502020204030204" pitchFamily="34" charset="0"/>
                <a:ea typeface="Cambria" pitchFamily="18" charset="0"/>
                <a:cs typeface="Calibri" panose="020F0502020204030204" pitchFamily="34" charset="0"/>
              </a:rPr>
              <a:t>De La Paz, Archie Neil</a:t>
            </a:r>
            <a:endParaRPr lang="en-PH" sz="1600" dirty="0">
              <a:solidFill>
                <a:schemeClr val="accent1">
                  <a:lumMod val="50000"/>
                </a:schemeClr>
              </a:solidFill>
              <a:latin typeface="Calibri" panose="020F0502020204030204" pitchFamily="34" charset="0"/>
              <a:cs typeface="Calibri" panose="020F0502020204030204" pitchFamily="34" charset="0"/>
            </a:endParaRPr>
          </a:p>
        </p:txBody>
      </p:sp>
      <p:sp>
        <p:nvSpPr>
          <p:cNvPr id="14" name="TextBox 13">
            <a:extLst>
              <a:ext uri="{FF2B5EF4-FFF2-40B4-BE49-F238E27FC236}">
                <a16:creationId xmlns:a16="http://schemas.microsoft.com/office/drawing/2014/main" id="{2D925557-0D39-4549-A512-134E35401556}"/>
              </a:ext>
            </a:extLst>
          </p:cNvPr>
          <p:cNvSpPr txBox="1"/>
          <p:nvPr/>
        </p:nvSpPr>
        <p:spPr>
          <a:xfrm>
            <a:off x="8439150" y="5245953"/>
            <a:ext cx="3105150" cy="338554"/>
          </a:xfrm>
          <a:prstGeom prst="rect">
            <a:avLst/>
          </a:prstGeom>
          <a:noFill/>
        </p:spPr>
        <p:txBody>
          <a:bodyPr wrap="square" rtlCol="0">
            <a:spAutoFit/>
          </a:bodyPr>
          <a:lstStyle/>
          <a:p>
            <a:pPr algn="r"/>
            <a:r>
              <a:rPr lang="en-US" sz="1600" b="1" dirty="0">
                <a:solidFill>
                  <a:schemeClr val="accent1">
                    <a:lumMod val="50000"/>
                  </a:schemeClr>
                </a:solidFill>
                <a:latin typeface="Calibri" panose="020F0502020204030204" pitchFamily="34" charset="0"/>
                <a:ea typeface="Cambria" pitchFamily="18" charset="0"/>
                <a:cs typeface="Calibri" panose="020F0502020204030204" pitchFamily="34" charset="0"/>
              </a:rPr>
              <a:t>Felizardo, Mary Rose</a:t>
            </a:r>
            <a:endParaRPr lang="en-PH" sz="1600" dirty="0">
              <a:solidFill>
                <a:schemeClr val="accent1">
                  <a:lumMod val="50000"/>
                </a:schemeClr>
              </a:solidFill>
              <a:latin typeface="Calibri" panose="020F0502020204030204" pitchFamily="34" charset="0"/>
              <a:cs typeface="Calibri" panose="020F0502020204030204" pitchFamily="34" charset="0"/>
            </a:endParaRPr>
          </a:p>
        </p:txBody>
      </p:sp>
      <p:sp>
        <p:nvSpPr>
          <p:cNvPr id="15" name="TextBox 14">
            <a:extLst>
              <a:ext uri="{FF2B5EF4-FFF2-40B4-BE49-F238E27FC236}">
                <a16:creationId xmlns:a16="http://schemas.microsoft.com/office/drawing/2014/main" id="{D64681B5-E51C-4F93-8019-7900954EB46E}"/>
              </a:ext>
            </a:extLst>
          </p:cNvPr>
          <p:cNvSpPr txBox="1"/>
          <p:nvPr/>
        </p:nvSpPr>
        <p:spPr>
          <a:xfrm>
            <a:off x="9226550" y="5523913"/>
            <a:ext cx="2298700" cy="338554"/>
          </a:xfrm>
          <a:prstGeom prst="rect">
            <a:avLst/>
          </a:prstGeom>
          <a:noFill/>
        </p:spPr>
        <p:txBody>
          <a:bodyPr wrap="square" rtlCol="0">
            <a:spAutoFit/>
          </a:bodyPr>
          <a:lstStyle/>
          <a:p>
            <a:pPr algn="r"/>
            <a:r>
              <a:rPr lang="en-US" sz="1600" b="1" dirty="0" err="1">
                <a:solidFill>
                  <a:schemeClr val="accent1">
                    <a:lumMod val="50000"/>
                  </a:schemeClr>
                </a:solidFill>
                <a:latin typeface="Calibri" panose="020F0502020204030204" pitchFamily="34" charset="0"/>
                <a:ea typeface="Cambria" pitchFamily="18" charset="0"/>
                <a:cs typeface="Calibri" panose="020F0502020204030204" pitchFamily="34" charset="0"/>
              </a:rPr>
              <a:t>Lacson</a:t>
            </a:r>
            <a:r>
              <a:rPr lang="en-US" sz="1600" b="1" dirty="0">
                <a:solidFill>
                  <a:schemeClr val="accent1">
                    <a:lumMod val="50000"/>
                  </a:schemeClr>
                </a:solidFill>
                <a:latin typeface="Calibri" panose="020F0502020204030204" pitchFamily="34" charset="0"/>
                <a:ea typeface="Cambria" pitchFamily="18" charset="0"/>
                <a:cs typeface="Calibri" panose="020F0502020204030204" pitchFamily="34" charset="0"/>
              </a:rPr>
              <a:t>, </a:t>
            </a:r>
            <a:r>
              <a:rPr lang="en-US" sz="1600" b="1" dirty="0" err="1">
                <a:solidFill>
                  <a:schemeClr val="accent1">
                    <a:lumMod val="50000"/>
                  </a:schemeClr>
                </a:solidFill>
                <a:latin typeface="Calibri" panose="020F0502020204030204" pitchFamily="34" charset="0"/>
                <a:ea typeface="Cambria" pitchFamily="18" charset="0"/>
                <a:cs typeface="Calibri" panose="020F0502020204030204" pitchFamily="34" charset="0"/>
              </a:rPr>
              <a:t>Vivencio</a:t>
            </a:r>
            <a:endParaRPr lang="en-PH" sz="1600" dirty="0">
              <a:solidFill>
                <a:schemeClr val="accent1">
                  <a:lumMod val="50000"/>
                </a:schemeClr>
              </a:solidFill>
              <a:latin typeface="Calibri" panose="020F0502020204030204" pitchFamily="34" charset="0"/>
              <a:cs typeface="Calibri" panose="020F0502020204030204" pitchFamily="34" charset="0"/>
            </a:endParaRPr>
          </a:p>
        </p:txBody>
      </p:sp>
      <p:sp>
        <p:nvSpPr>
          <p:cNvPr id="16" name="TextBox 15">
            <a:extLst>
              <a:ext uri="{FF2B5EF4-FFF2-40B4-BE49-F238E27FC236}">
                <a16:creationId xmlns:a16="http://schemas.microsoft.com/office/drawing/2014/main" id="{AFAD4B62-33AC-4374-B3E3-948B708A02D9}"/>
              </a:ext>
            </a:extLst>
          </p:cNvPr>
          <p:cNvSpPr txBox="1"/>
          <p:nvPr/>
        </p:nvSpPr>
        <p:spPr>
          <a:xfrm>
            <a:off x="9245600" y="5801875"/>
            <a:ext cx="2298700" cy="338554"/>
          </a:xfrm>
          <a:prstGeom prst="rect">
            <a:avLst/>
          </a:prstGeom>
          <a:noFill/>
        </p:spPr>
        <p:txBody>
          <a:bodyPr wrap="square" rtlCol="0">
            <a:spAutoFit/>
          </a:bodyPr>
          <a:lstStyle/>
          <a:p>
            <a:pPr algn="r"/>
            <a:r>
              <a:rPr lang="en-US" sz="1600" b="1" dirty="0">
                <a:solidFill>
                  <a:schemeClr val="accent1">
                    <a:lumMod val="50000"/>
                  </a:schemeClr>
                </a:solidFill>
                <a:latin typeface="Calibri" panose="020F0502020204030204" pitchFamily="34" charset="0"/>
                <a:ea typeface="Cambria" pitchFamily="18" charset="0"/>
                <a:cs typeface="Calibri" panose="020F0502020204030204" pitchFamily="34" charset="0"/>
              </a:rPr>
              <a:t>Lazaro, </a:t>
            </a:r>
            <a:r>
              <a:rPr lang="en-US" sz="1600" b="1" dirty="0" err="1">
                <a:solidFill>
                  <a:schemeClr val="accent1">
                    <a:lumMod val="50000"/>
                  </a:schemeClr>
                </a:solidFill>
                <a:latin typeface="Calibri" panose="020F0502020204030204" pitchFamily="34" charset="0"/>
                <a:ea typeface="Cambria" pitchFamily="18" charset="0"/>
                <a:cs typeface="Calibri" panose="020F0502020204030204" pitchFamily="34" charset="0"/>
              </a:rPr>
              <a:t>Azeneth</a:t>
            </a:r>
            <a:endParaRPr lang="en-PH" sz="1600" dirty="0">
              <a:solidFill>
                <a:schemeClr val="accent1">
                  <a:lumMod val="50000"/>
                </a:schemeClr>
              </a:solidFill>
              <a:latin typeface="Calibri" panose="020F0502020204030204" pitchFamily="34" charset="0"/>
              <a:cs typeface="Calibri" panose="020F0502020204030204" pitchFamily="34" charset="0"/>
            </a:endParaRPr>
          </a:p>
        </p:txBody>
      </p:sp>
      <p:sp>
        <p:nvSpPr>
          <p:cNvPr id="18" name="TextBox 17">
            <a:extLst>
              <a:ext uri="{FF2B5EF4-FFF2-40B4-BE49-F238E27FC236}">
                <a16:creationId xmlns:a16="http://schemas.microsoft.com/office/drawing/2014/main" id="{DF3D0CC8-38AD-40DD-B52D-511EB115FD60}"/>
              </a:ext>
            </a:extLst>
          </p:cNvPr>
          <p:cNvSpPr txBox="1"/>
          <p:nvPr/>
        </p:nvSpPr>
        <p:spPr>
          <a:xfrm>
            <a:off x="9245600" y="3463535"/>
            <a:ext cx="2205006" cy="307777"/>
          </a:xfrm>
          <a:prstGeom prst="rect">
            <a:avLst/>
          </a:prstGeom>
          <a:solidFill>
            <a:schemeClr val="accent1">
              <a:lumMod val="60000"/>
              <a:lumOff val="40000"/>
            </a:schemeClr>
          </a:solidFill>
          <a:ln>
            <a:noFill/>
          </a:ln>
        </p:spPr>
        <p:txBody>
          <a:bodyPr wrap="square" rtlCol="0">
            <a:spAutoFit/>
          </a:bodyPr>
          <a:lstStyle/>
          <a:p>
            <a:pPr algn="r"/>
            <a:r>
              <a:rPr lang="en-PH" sz="1400" b="1" dirty="0">
                <a:solidFill>
                  <a:schemeClr val="bg1"/>
                </a:solidFill>
                <a:latin typeface="Calibri" panose="020F0502020204030204" pitchFamily="34" charset="0"/>
                <a:cs typeface="Calibri" panose="020F0502020204030204" pitchFamily="34" charset="0"/>
              </a:rPr>
              <a:t>Leader</a:t>
            </a:r>
          </a:p>
        </p:txBody>
      </p:sp>
      <p:sp>
        <p:nvSpPr>
          <p:cNvPr id="19" name="TextBox 18">
            <a:extLst>
              <a:ext uri="{FF2B5EF4-FFF2-40B4-BE49-F238E27FC236}">
                <a16:creationId xmlns:a16="http://schemas.microsoft.com/office/drawing/2014/main" id="{11AF6338-FF45-4557-9403-CB52CB099A7E}"/>
              </a:ext>
            </a:extLst>
          </p:cNvPr>
          <p:cNvSpPr txBox="1"/>
          <p:nvPr/>
        </p:nvSpPr>
        <p:spPr>
          <a:xfrm>
            <a:off x="9245600" y="4401680"/>
            <a:ext cx="2205006" cy="307777"/>
          </a:xfrm>
          <a:prstGeom prst="rect">
            <a:avLst/>
          </a:prstGeom>
          <a:solidFill>
            <a:schemeClr val="accent2">
              <a:lumMod val="60000"/>
              <a:lumOff val="40000"/>
            </a:schemeClr>
          </a:solidFill>
          <a:ln>
            <a:noFill/>
          </a:ln>
        </p:spPr>
        <p:txBody>
          <a:bodyPr wrap="square" rtlCol="0">
            <a:spAutoFit/>
          </a:bodyPr>
          <a:lstStyle/>
          <a:p>
            <a:pPr algn="r"/>
            <a:r>
              <a:rPr lang="en-PH" sz="1400" b="1" dirty="0">
                <a:solidFill>
                  <a:schemeClr val="bg1"/>
                </a:solidFill>
                <a:latin typeface="Calibri" panose="020F0502020204030204" pitchFamily="34" charset="0"/>
                <a:cs typeface="Calibri" panose="020F0502020204030204" pitchFamily="34" charset="0"/>
              </a:rPr>
              <a:t>Members</a:t>
            </a:r>
          </a:p>
        </p:txBody>
      </p:sp>
      <p:sp>
        <p:nvSpPr>
          <p:cNvPr id="11" name="TextBox 10">
            <a:extLst>
              <a:ext uri="{FF2B5EF4-FFF2-40B4-BE49-F238E27FC236}">
                <a16:creationId xmlns:a16="http://schemas.microsoft.com/office/drawing/2014/main" id="{E02E79EE-4F08-4D72-96D4-9CCC381FF834}"/>
              </a:ext>
            </a:extLst>
          </p:cNvPr>
          <p:cNvSpPr txBox="1"/>
          <p:nvPr/>
        </p:nvSpPr>
        <p:spPr>
          <a:xfrm>
            <a:off x="1071519" y="4638632"/>
            <a:ext cx="4506904" cy="923330"/>
          </a:xfrm>
          <a:prstGeom prst="rect">
            <a:avLst/>
          </a:prstGeom>
          <a:noFill/>
        </p:spPr>
        <p:txBody>
          <a:bodyPr wrap="square" rtlCol="0">
            <a:spAutoFit/>
          </a:bodyPr>
          <a:lstStyle/>
          <a:p>
            <a:r>
              <a:rPr lang="en-PH" sz="1800" dirty="0"/>
              <a:t>	The analysis to be presented will help the company to come up with actionable strategies to solve them.</a:t>
            </a:r>
            <a:endParaRPr lang="en-PH" dirty="0"/>
          </a:p>
        </p:txBody>
      </p:sp>
    </p:spTree>
    <p:extLst>
      <p:ext uri="{BB962C8B-B14F-4D97-AF65-F5344CB8AC3E}">
        <p14:creationId xmlns:p14="http://schemas.microsoft.com/office/powerpoint/2010/main" val="2865077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500"/>
                                        <p:tgtEl>
                                          <p:spTgt spid="18"/>
                                        </p:tgtEl>
                                      </p:cBhvr>
                                    </p:animEffect>
                                  </p:childTnLst>
                                </p:cTn>
                              </p:par>
                              <p:par>
                                <p:cTn id="14" presetID="10" presetClass="entr" presetSubtype="0" fill="hold" grpId="0" nodeType="withEffect">
                                  <p:stCondLst>
                                    <p:cond delay="50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par>
                                <p:cTn id="17" presetID="10" presetClass="entr" presetSubtype="0" fill="hold" grpId="0" nodeType="withEffect">
                                  <p:stCondLst>
                                    <p:cond delay="50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500"/>
                                        <p:tgtEl>
                                          <p:spTgt spid="19"/>
                                        </p:tgtEl>
                                      </p:cBhvr>
                                    </p:animEffect>
                                  </p:childTnLst>
                                </p:cTn>
                              </p:par>
                              <p:par>
                                <p:cTn id="20" presetID="10" presetClass="entr" presetSubtype="0" fill="hold" grpId="0" nodeType="withEffect">
                                  <p:stCondLst>
                                    <p:cond delay="50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par>
                                <p:cTn id="23" presetID="10" presetClass="entr" presetSubtype="0" fill="hold" grpId="0" nodeType="withEffect">
                                  <p:stCondLst>
                                    <p:cond delay="50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par>
                                <p:cTn id="26" presetID="10" presetClass="entr" presetSubtype="0" fill="hold" grpId="0" nodeType="withEffect">
                                  <p:stCondLst>
                                    <p:cond delay="50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500"/>
                                        <p:tgtEl>
                                          <p:spTgt spid="14"/>
                                        </p:tgtEl>
                                      </p:cBhvr>
                                    </p:animEffect>
                                  </p:childTnLst>
                                </p:cTn>
                              </p:par>
                              <p:par>
                                <p:cTn id="29" presetID="10" presetClass="entr" presetSubtype="0" fill="hold" grpId="0" nodeType="withEffect">
                                  <p:stCondLst>
                                    <p:cond delay="50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par>
                                <p:cTn id="32" presetID="10" presetClass="entr" presetSubtype="0" fill="hold" grpId="0" nodeType="withEffect">
                                  <p:stCondLst>
                                    <p:cond delay="50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500"/>
                                        <p:tgtEl>
                                          <p:spTgt spid="16"/>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2"/>
                                        </p:tgtEl>
                                        <p:attrNameLst>
                                          <p:attrName>style.visibility</p:attrName>
                                        </p:attrNameLst>
                                      </p:cBhvr>
                                      <p:to>
                                        <p:strVal val="visible"/>
                                      </p:to>
                                    </p:set>
                                    <p:animEffect transition="in" filter="fade">
                                      <p:cBhvr>
                                        <p:cTn id="39" dur="500"/>
                                        <p:tgtEl>
                                          <p:spTgt spid="2"/>
                                        </p:tgtEl>
                                      </p:cBhvr>
                                    </p:animEffect>
                                  </p:childTnLst>
                                </p:cTn>
                              </p:par>
                              <p:par>
                                <p:cTn id="40" presetID="10" presetClass="entr" presetSubtype="0" fill="hold" grpId="0" nodeType="withEffect">
                                  <p:stCondLst>
                                    <p:cond delay="500"/>
                                  </p:stCondLst>
                                  <p:childTnLst>
                                    <p:set>
                                      <p:cBhvr>
                                        <p:cTn id="41" dur="1" fill="hold">
                                          <p:stCondLst>
                                            <p:cond delay="0"/>
                                          </p:stCondLst>
                                        </p:cTn>
                                        <p:tgtEl>
                                          <p:spTgt spid="6"/>
                                        </p:tgtEl>
                                        <p:attrNameLst>
                                          <p:attrName>style.visibility</p:attrName>
                                        </p:attrNameLst>
                                      </p:cBhvr>
                                      <p:to>
                                        <p:strVal val="visible"/>
                                      </p:to>
                                    </p:set>
                                    <p:animEffect transition="in" filter="fade">
                                      <p:cBhvr>
                                        <p:cTn id="42" dur="500"/>
                                        <p:tgtEl>
                                          <p:spTgt spid="6"/>
                                        </p:tgtEl>
                                      </p:cBhvr>
                                    </p:animEffect>
                                  </p:childTnLst>
                                </p:cTn>
                              </p:par>
                              <p:par>
                                <p:cTn id="43" presetID="10" presetClass="entr" presetSubtype="0" fill="hold" grpId="0" nodeType="withEffect">
                                  <p:stCondLst>
                                    <p:cond delay="500"/>
                                  </p:stCondLst>
                                  <p:childTnLst>
                                    <p:set>
                                      <p:cBhvr>
                                        <p:cTn id="44" dur="1" fill="hold">
                                          <p:stCondLst>
                                            <p:cond delay="0"/>
                                          </p:stCondLst>
                                        </p:cTn>
                                        <p:tgtEl>
                                          <p:spTgt spid="7"/>
                                        </p:tgtEl>
                                        <p:attrNameLst>
                                          <p:attrName>style.visibility</p:attrName>
                                        </p:attrNameLst>
                                      </p:cBhvr>
                                      <p:to>
                                        <p:strVal val="visible"/>
                                      </p:to>
                                    </p:set>
                                    <p:animEffect transition="in" filter="fade">
                                      <p:cBhvr>
                                        <p:cTn id="45" dur="500"/>
                                        <p:tgtEl>
                                          <p:spTgt spid="7"/>
                                        </p:tgtEl>
                                      </p:cBhvr>
                                    </p:animEffect>
                                  </p:childTnLst>
                                </p:cTn>
                              </p:par>
                              <p:par>
                                <p:cTn id="46" presetID="10" presetClass="entr" presetSubtype="0" fill="hold" grpId="0" nodeType="withEffect">
                                  <p:stCondLst>
                                    <p:cond delay="1000"/>
                                  </p:stCondLst>
                                  <p:childTnLst>
                                    <p:set>
                                      <p:cBhvr>
                                        <p:cTn id="47" dur="1" fill="hold">
                                          <p:stCondLst>
                                            <p:cond delay="0"/>
                                          </p:stCondLst>
                                        </p:cTn>
                                        <p:tgtEl>
                                          <p:spTgt spid="11"/>
                                        </p:tgtEl>
                                        <p:attrNameLst>
                                          <p:attrName>style.visibility</p:attrName>
                                        </p:attrNameLst>
                                      </p:cBhvr>
                                      <p:to>
                                        <p:strVal val="visible"/>
                                      </p:to>
                                    </p:set>
                                    <p:animEffect transition="in" filter="fade">
                                      <p:cBhvr>
                                        <p:cTn id="4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8" grpId="0" animBg="1"/>
      <p:bldP spid="9" grpId="0"/>
      <p:bldP spid="10" grpId="0"/>
      <p:bldP spid="12" grpId="0"/>
      <p:bldP spid="13" grpId="0"/>
      <p:bldP spid="14" grpId="0"/>
      <p:bldP spid="15" grpId="0"/>
      <p:bldP spid="16" grpId="0"/>
      <p:bldP spid="18" grpId="0" animBg="1"/>
      <p:bldP spid="19" grpId="0" animBg="1"/>
      <p:bldP spid="11"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bg2">
                <a:tint val="90000"/>
                <a:satMod val="92000"/>
                <a:lumMod val="120000"/>
              </a:schemeClr>
            </a:gs>
            <a:gs pos="100000">
              <a:schemeClr val="bg1">
                <a:lumMod val="65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3" name="Right Triangle 2">
            <a:extLst>
              <a:ext uri="{FF2B5EF4-FFF2-40B4-BE49-F238E27FC236}">
                <a16:creationId xmlns:a16="http://schemas.microsoft.com/office/drawing/2014/main" id="{E31D5E87-9357-4239-9463-E8AD75A54278}"/>
              </a:ext>
            </a:extLst>
          </p:cNvPr>
          <p:cNvSpPr/>
          <p:nvPr/>
        </p:nvSpPr>
        <p:spPr>
          <a:xfrm rot="16200000">
            <a:off x="6383815" y="1049812"/>
            <a:ext cx="7158671" cy="4711702"/>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7" name="TextBox 16">
            <a:extLst>
              <a:ext uri="{FF2B5EF4-FFF2-40B4-BE49-F238E27FC236}">
                <a16:creationId xmlns:a16="http://schemas.microsoft.com/office/drawing/2014/main" id="{0C5FCBF5-6B1B-4B60-910A-E43B1484468F}"/>
              </a:ext>
            </a:extLst>
          </p:cNvPr>
          <p:cNvSpPr txBox="1"/>
          <p:nvPr/>
        </p:nvSpPr>
        <p:spPr>
          <a:xfrm>
            <a:off x="9768848" y="5903413"/>
            <a:ext cx="2230174" cy="646331"/>
          </a:xfrm>
          <a:prstGeom prst="rect">
            <a:avLst/>
          </a:prstGeom>
          <a:noFill/>
        </p:spPr>
        <p:txBody>
          <a:bodyPr wrap="square" rtlCol="0">
            <a:spAutoFit/>
          </a:bodyPr>
          <a:lstStyle/>
          <a:p>
            <a:r>
              <a:rPr lang="en-PH" sz="3600" dirty="0">
                <a:solidFill>
                  <a:schemeClr val="bg1"/>
                </a:solidFill>
              </a:rPr>
              <a:t>INSIGHTS</a:t>
            </a:r>
          </a:p>
        </p:txBody>
      </p:sp>
      <p:sp>
        <p:nvSpPr>
          <p:cNvPr id="18" name="Rectangle: Rounded Corners 17">
            <a:extLst>
              <a:ext uri="{FF2B5EF4-FFF2-40B4-BE49-F238E27FC236}">
                <a16:creationId xmlns:a16="http://schemas.microsoft.com/office/drawing/2014/main" id="{1991D2A5-4F75-43C5-A03E-29ABEDEF83A7}"/>
              </a:ext>
            </a:extLst>
          </p:cNvPr>
          <p:cNvSpPr/>
          <p:nvPr/>
        </p:nvSpPr>
        <p:spPr>
          <a:xfrm>
            <a:off x="5088536" y="660401"/>
            <a:ext cx="4017364" cy="5842440"/>
          </a:xfrm>
          <a:prstGeom prst="roundRect">
            <a:avLst/>
          </a:prstGeom>
          <a:solidFill>
            <a:schemeClr val="accent1">
              <a:lumMod val="75000"/>
              <a:alpha val="80000"/>
            </a:schemeClr>
          </a:solidFill>
          <a:ln>
            <a:noFill/>
          </a:ln>
          <a:effectLst>
            <a:outerShdw blurRad="50800" dist="38100" dir="3360000" algn="bl" rotWithShape="0">
              <a:prstClr val="black">
                <a:alpha val="36000"/>
              </a:prst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sz="1200" dirty="0">
              <a:solidFill>
                <a:schemeClr val="bg1"/>
              </a:solidFill>
            </a:endParaRPr>
          </a:p>
        </p:txBody>
      </p:sp>
      <p:sp>
        <p:nvSpPr>
          <p:cNvPr id="2" name="TextBox 1">
            <a:extLst>
              <a:ext uri="{FF2B5EF4-FFF2-40B4-BE49-F238E27FC236}">
                <a16:creationId xmlns:a16="http://schemas.microsoft.com/office/drawing/2014/main" id="{03DD162A-A81C-43EF-882C-C074F606DED1}"/>
              </a:ext>
            </a:extLst>
          </p:cNvPr>
          <p:cNvSpPr txBox="1"/>
          <p:nvPr/>
        </p:nvSpPr>
        <p:spPr>
          <a:xfrm>
            <a:off x="5437646" y="1134798"/>
            <a:ext cx="3319145" cy="4893647"/>
          </a:xfrm>
          <a:prstGeom prst="rect">
            <a:avLst/>
          </a:prstGeom>
          <a:noFill/>
        </p:spPr>
        <p:txBody>
          <a:bodyPr wrap="square" rtlCol="0">
            <a:spAutoFit/>
          </a:bodyPr>
          <a:lstStyle/>
          <a:p>
            <a:pPr>
              <a:spcAft>
                <a:spcPts val="800"/>
              </a:spcAft>
            </a:pPr>
            <a:r>
              <a:rPr lang="en-GB" sz="2400" dirty="0">
                <a:solidFill>
                  <a:schemeClr val="bg1"/>
                </a:solidFill>
                <a:latin typeface="Calibri" panose="020F0502020204030204" pitchFamily="34" charset="0"/>
              </a:rPr>
              <a:t>We have also found out that there are customers that have been winning multiple disputed cases. Either these customers are loyal to </a:t>
            </a:r>
            <a:r>
              <a:rPr lang="en-GB" sz="2400" dirty="0" err="1">
                <a:solidFill>
                  <a:schemeClr val="bg1"/>
                </a:solidFill>
                <a:latin typeface="Calibri" panose="020F0502020204030204" pitchFamily="34" charset="0"/>
              </a:rPr>
              <a:t>Yellevate</a:t>
            </a:r>
            <a:r>
              <a:rPr lang="en-GB" sz="2400" dirty="0">
                <a:solidFill>
                  <a:schemeClr val="bg1"/>
                </a:solidFill>
                <a:latin typeface="Calibri" panose="020F0502020204030204" pitchFamily="34" charset="0"/>
              </a:rPr>
              <a:t> despite being unsatisfied with its services multiple times, or these customers have found loopholes in the contract and are abusing the system.</a:t>
            </a:r>
            <a:endParaRPr lang="en-PH" sz="2400" dirty="0">
              <a:solidFill>
                <a:schemeClr val="bg1"/>
              </a:solidFill>
            </a:endParaRPr>
          </a:p>
        </p:txBody>
      </p:sp>
      <p:pic>
        <p:nvPicPr>
          <p:cNvPr id="5" name="Picture 4">
            <a:extLst>
              <a:ext uri="{FF2B5EF4-FFF2-40B4-BE49-F238E27FC236}">
                <a16:creationId xmlns:a16="http://schemas.microsoft.com/office/drawing/2014/main" id="{A19EF73E-4D7C-467E-B9E4-10943D0A4481}"/>
              </a:ext>
            </a:extLst>
          </p:cNvPr>
          <p:cNvPicPr>
            <a:picLocks noChangeAspect="1"/>
          </p:cNvPicPr>
          <p:nvPr/>
        </p:nvPicPr>
        <p:blipFill>
          <a:blip r:embed="rId2"/>
          <a:stretch>
            <a:fillRect/>
          </a:stretch>
        </p:blipFill>
        <p:spPr>
          <a:xfrm>
            <a:off x="558800" y="308485"/>
            <a:ext cx="4165600" cy="6194355"/>
          </a:xfrm>
          <a:prstGeom prst="rect">
            <a:avLst/>
          </a:prstGeom>
        </p:spPr>
      </p:pic>
    </p:spTree>
    <p:extLst>
      <p:ext uri="{BB962C8B-B14F-4D97-AF65-F5344CB8AC3E}">
        <p14:creationId xmlns:p14="http://schemas.microsoft.com/office/powerpoint/2010/main" val="1450607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childTnLst>
                          </p:cTn>
                        </p:par>
                      </p:childTnLst>
                    </p:cTn>
                  </p:par>
                  <p:par>
                    <p:cTn id="16" fill="hold">
                      <p:stCondLst>
                        <p:cond delay="indefinite"/>
                      </p:stCondLst>
                      <p:childTnLst>
                        <p:par>
                          <p:cTn id="17" fill="hold">
                            <p:stCondLst>
                              <p:cond delay="0"/>
                            </p:stCondLst>
                            <p:childTnLst>
                              <p:par>
                                <p:cTn id="18" presetID="14" presetClass="entr" presetSubtype="10" fill="hold"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randombar(horizontal)">
                                      <p:cBhvr>
                                        <p:cTn id="2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animBg="1"/>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bg1">
                <a:lumMod val="65000"/>
              </a:schemeClr>
            </a:gs>
            <a:gs pos="100000">
              <a:schemeClr val="bg1">
                <a:lumMod val="65000"/>
              </a:schemeClr>
            </a:gs>
          </a:gsLst>
          <a:lin ang="16200000" scaled="1"/>
          <a:tileRect/>
        </a:gradFill>
        <a:effectLst/>
      </p:bgPr>
    </p:bg>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31CA9B48-F2A9-458F-80C1-AA50A4D6FEE8}"/>
              </a:ext>
            </a:extLst>
          </p:cNvPr>
          <p:cNvSpPr/>
          <p:nvPr/>
        </p:nvSpPr>
        <p:spPr>
          <a:xfrm>
            <a:off x="-2514600" y="-258333"/>
            <a:ext cx="11277600" cy="7374665"/>
          </a:xfrm>
          <a:prstGeom prst="parallelogram">
            <a:avLst>
              <a:gd name="adj" fmla="val 23433"/>
            </a:avLst>
          </a:prstGeom>
          <a:blipFill dpi="0" rotWithShape="1">
            <a:blip r:embed="rId2">
              <a:alphaModFix amt="96000"/>
            </a:blip>
            <a:srcRect/>
            <a:stretch>
              <a:fillRect l="19587" r="-19587"/>
            </a:stretch>
          </a:blipFill>
          <a:ln>
            <a:noFill/>
          </a:ln>
          <a:effectLst>
            <a:outerShdw blurRad="50800" dist="50800" dir="5400000" sx="1000" sy="1000" algn="ctr" rotWithShape="0">
              <a:srgbClr val="000000"/>
            </a:outerShdw>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4" name="Rectangle 3">
            <a:extLst>
              <a:ext uri="{FF2B5EF4-FFF2-40B4-BE49-F238E27FC236}">
                <a16:creationId xmlns:a16="http://schemas.microsoft.com/office/drawing/2014/main" id="{4C88D32A-EFD8-49E9-A9A9-E92F3B9E63A7}"/>
              </a:ext>
            </a:extLst>
          </p:cNvPr>
          <p:cNvSpPr/>
          <p:nvPr/>
        </p:nvSpPr>
        <p:spPr>
          <a:xfrm>
            <a:off x="3238500" y="4210050"/>
            <a:ext cx="8077200" cy="1389196"/>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5" name="TextBox 4">
            <a:extLst>
              <a:ext uri="{FF2B5EF4-FFF2-40B4-BE49-F238E27FC236}">
                <a16:creationId xmlns:a16="http://schemas.microsoft.com/office/drawing/2014/main" id="{35ED9CFB-6A00-420A-AB42-5EE81554A4AC}"/>
              </a:ext>
            </a:extLst>
          </p:cNvPr>
          <p:cNvSpPr txBox="1"/>
          <p:nvPr/>
        </p:nvSpPr>
        <p:spPr>
          <a:xfrm>
            <a:off x="3505200" y="4442983"/>
            <a:ext cx="7543800" cy="923330"/>
          </a:xfrm>
          <a:prstGeom prst="rect">
            <a:avLst/>
          </a:prstGeom>
          <a:noFill/>
          <a:effectLst>
            <a:outerShdw blurRad="152400" dist="317500" dir="5400000" sx="90000" sy="-19000" rotWithShape="0">
              <a:prstClr val="black">
                <a:alpha val="15000"/>
              </a:prstClr>
            </a:outerShdw>
            <a:reflection blurRad="6350" stA="52000" endA="300" endPos="35000" dir="5400000" sy="-100000" algn="bl" rotWithShape="0"/>
          </a:effectLst>
        </p:spPr>
        <p:txBody>
          <a:bodyPr wrap="square" rtlCol="0">
            <a:spAutoFit/>
          </a:bodyPr>
          <a:lstStyle/>
          <a:p>
            <a:pPr algn="r"/>
            <a:r>
              <a:rPr lang="en-PH" sz="5400" dirty="0">
                <a:solidFill>
                  <a:schemeClr val="bg1"/>
                </a:solidFill>
              </a:rPr>
              <a:t>RECOMMENDATIONS</a:t>
            </a:r>
          </a:p>
        </p:txBody>
      </p:sp>
    </p:spTree>
    <p:extLst>
      <p:ext uri="{BB962C8B-B14F-4D97-AF65-F5344CB8AC3E}">
        <p14:creationId xmlns:p14="http://schemas.microsoft.com/office/powerpoint/2010/main" val="565199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down)">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Lst>
  </p:timing>
</p:sld>
</file>

<file path=ppt/slides/slide22.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0">
              <a:schemeClr val="tx1">
                <a:lumMod val="50000"/>
                <a:lumOff val="50000"/>
              </a:schemeClr>
            </a:gs>
            <a:gs pos="100000">
              <a:schemeClr val="bg1">
                <a:lumMod val="85000"/>
              </a:schemeClr>
            </a:gs>
          </a:gsLst>
          <a:lin ang="16200000" scaled="1"/>
          <a:tileRect/>
        </a:gradFill>
        <a:effectLst/>
      </p:bgPr>
    </p:bg>
    <p:spTree>
      <p:nvGrpSpPr>
        <p:cNvPr id="1" name=""/>
        <p:cNvGrpSpPr/>
        <p:nvPr/>
      </p:nvGrpSpPr>
      <p:grpSpPr>
        <a:xfrm>
          <a:off x="0" y="0"/>
          <a:ext cx="0" cy="0"/>
          <a:chOff x="0" y="0"/>
          <a:chExt cx="0" cy="0"/>
        </a:xfrm>
      </p:grpSpPr>
      <p:sp>
        <p:nvSpPr>
          <p:cNvPr id="21" name="Arrow: Pentagon 20">
            <a:extLst>
              <a:ext uri="{FF2B5EF4-FFF2-40B4-BE49-F238E27FC236}">
                <a16:creationId xmlns:a16="http://schemas.microsoft.com/office/drawing/2014/main" id="{6C210F14-B5DE-4783-A0DE-6069BF33A156}"/>
              </a:ext>
            </a:extLst>
          </p:cNvPr>
          <p:cNvSpPr/>
          <p:nvPr/>
        </p:nvSpPr>
        <p:spPr>
          <a:xfrm>
            <a:off x="381000" y="2281138"/>
            <a:ext cx="1605577" cy="495300"/>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22" name="Arrow: Pentagon 21">
            <a:extLst>
              <a:ext uri="{FF2B5EF4-FFF2-40B4-BE49-F238E27FC236}">
                <a16:creationId xmlns:a16="http://schemas.microsoft.com/office/drawing/2014/main" id="{1787461B-B9B9-42FA-9701-8EC608D5430B}"/>
              </a:ext>
            </a:extLst>
          </p:cNvPr>
          <p:cNvSpPr/>
          <p:nvPr/>
        </p:nvSpPr>
        <p:spPr>
          <a:xfrm>
            <a:off x="381000" y="3870940"/>
            <a:ext cx="1605577" cy="495300"/>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23" name="Arrow: Pentagon 22">
            <a:extLst>
              <a:ext uri="{FF2B5EF4-FFF2-40B4-BE49-F238E27FC236}">
                <a16:creationId xmlns:a16="http://schemas.microsoft.com/office/drawing/2014/main" id="{F0FD0B5C-8B07-4579-AF9A-5D087E87525B}"/>
              </a:ext>
            </a:extLst>
          </p:cNvPr>
          <p:cNvSpPr/>
          <p:nvPr/>
        </p:nvSpPr>
        <p:spPr>
          <a:xfrm>
            <a:off x="381000" y="5460742"/>
            <a:ext cx="1605577" cy="495300"/>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b="1" dirty="0"/>
          </a:p>
        </p:txBody>
      </p:sp>
      <p:sp>
        <p:nvSpPr>
          <p:cNvPr id="15" name="Arrow: Pentagon 14">
            <a:extLst>
              <a:ext uri="{FF2B5EF4-FFF2-40B4-BE49-F238E27FC236}">
                <a16:creationId xmlns:a16="http://schemas.microsoft.com/office/drawing/2014/main" id="{B0BD0855-C7F3-4050-B42F-A86CF1EF7A63}"/>
              </a:ext>
            </a:extLst>
          </p:cNvPr>
          <p:cNvSpPr/>
          <p:nvPr/>
        </p:nvSpPr>
        <p:spPr>
          <a:xfrm>
            <a:off x="381000" y="860613"/>
            <a:ext cx="1605577" cy="495300"/>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3" name="Rectangle 2">
            <a:extLst>
              <a:ext uri="{FF2B5EF4-FFF2-40B4-BE49-F238E27FC236}">
                <a16:creationId xmlns:a16="http://schemas.microsoft.com/office/drawing/2014/main" id="{11E3E456-149C-4C52-B8A7-7E52680E7D0D}"/>
              </a:ext>
            </a:extLst>
          </p:cNvPr>
          <p:cNvSpPr/>
          <p:nvPr/>
        </p:nvSpPr>
        <p:spPr>
          <a:xfrm>
            <a:off x="-19050" y="-228600"/>
            <a:ext cx="1397000" cy="7315200"/>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PH"/>
          </a:p>
        </p:txBody>
      </p:sp>
      <p:sp>
        <p:nvSpPr>
          <p:cNvPr id="7" name="TextBox 6">
            <a:extLst>
              <a:ext uri="{FF2B5EF4-FFF2-40B4-BE49-F238E27FC236}">
                <a16:creationId xmlns:a16="http://schemas.microsoft.com/office/drawing/2014/main" id="{3B29C7F7-B448-4BF9-B7C5-A1E0249E8341}"/>
              </a:ext>
            </a:extLst>
          </p:cNvPr>
          <p:cNvSpPr txBox="1"/>
          <p:nvPr/>
        </p:nvSpPr>
        <p:spPr>
          <a:xfrm>
            <a:off x="513638" y="152400"/>
            <a:ext cx="612475" cy="6553200"/>
          </a:xfrm>
          <a:prstGeom prst="rect">
            <a:avLst/>
          </a:prstGeom>
          <a:noFill/>
        </p:spPr>
        <p:txBody>
          <a:bodyPr vert="wordArtVert" wrap="square" rtlCol="0">
            <a:spAutoFit/>
          </a:bodyPr>
          <a:lstStyle/>
          <a:p>
            <a:r>
              <a:rPr lang="en-PH" sz="2400" dirty="0">
                <a:solidFill>
                  <a:schemeClr val="bg1"/>
                </a:solidFill>
              </a:rPr>
              <a:t>RECOMMENDATIONS</a:t>
            </a:r>
          </a:p>
        </p:txBody>
      </p:sp>
      <p:sp>
        <p:nvSpPr>
          <p:cNvPr id="2" name="TextBox 1">
            <a:extLst>
              <a:ext uri="{FF2B5EF4-FFF2-40B4-BE49-F238E27FC236}">
                <a16:creationId xmlns:a16="http://schemas.microsoft.com/office/drawing/2014/main" id="{12801D66-4F9C-40EF-A956-49D9F19AD540}"/>
              </a:ext>
            </a:extLst>
          </p:cNvPr>
          <p:cNvSpPr txBox="1"/>
          <p:nvPr/>
        </p:nvSpPr>
        <p:spPr>
          <a:xfrm>
            <a:off x="2119085" y="554265"/>
            <a:ext cx="9415690" cy="1107996"/>
          </a:xfrm>
          <a:prstGeom prst="rect">
            <a:avLst/>
          </a:prstGeom>
          <a:noFill/>
        </p:spPr>
        <p:txBody>
          <a:bodyPr wrap="square" rtlCol="0">
            <a:spAutoFit/>
          </a:bodyPr>
          <a:lstStyle/>
          <a:p>
            <a:pPr>
              <a:spcAft>
                <a:spcPts val="800"/>
              </a:spcAft>
            </a:pPr>
            <a:r>
              <a:rPr lang="en-GB" sz="2200" dirty="0">
                <a:solidFill>
                  <a:srgbClr val="000000"/>
                </a:solidFill>
                <a:latin typeface="Calibri" panose="020F0502020204030204" pitchFamily="34" charset="0"/>
              </a:rPr>
              <a:t>Improve the processing time of settling disputes by keeping constant communication between the company and its customers, especially if one party requests to renegotiate the contract.</a:t>
            </a:r>
            <a:endParaRPr lang="en-PH" sz="2200" dirty="0"/>
          </a:p>
        </p:txBody>
      </p:sp>
      <p:sp>
        <p:nvSpPr>
          <p:cNvPr id="12" name="TextBox 11">
            <a:extLst>
              <a:ext uri="{FF2B5EF4-FFF2-40B4-BE49-F238E27FC236}">
                <a16:creationId xmlns:a16="http://schemas.microsoft.com/office/drawing/2014/main" id="{6AD309B3-2114-4529-A175-FF8B94613C7D}"/>
              </a:ext>
            </a:extLst>
          </p:cNvPr>
          <p:cNvSpPr txBox="1"/>
          <p:nvPr/>
        </p:nvSpPr>
        <p:spPr>
          <a:xfrm>
            <a:off x="2119085" y="1974790"/>
            <a:ext cx="9415690" cy="1107996"/>
          </a:xfrm>
          <a:prstGeom prst="rect">
            <a:avLst/>
          </a:prstGeom>
          <a:noFill/>
        </p:spPr>
        <p:txBody>
          <a:bodyPr wrap="square" rtlCol="0">
            <a:spAutoFit/>
          </a:bodyPr>
          <a:lstStyle/>
          <a:p>
            <a:r>
              <a:rPr lang="en-GB" sz="2200" dirty="0">
                <a:latin typeface="Calibri" panose="020F0502020204030204" pitchFamily="34" charset="0"/>
                <a:cs typeface="Calibri" panose="020F0502020204030204" pitchFamily="34" charset="0"/>
              </a:rPr>
              <a:t>The company may also conduct more thorough background checks and screening of their clients before signing a contract, especially customers with a history of a dispute which was lost by the company. </a:t>
            </a:r>
            <a:endParaRPr lang="en-PH" sz="2200" dirty="0">
              <a:latin typeface="Calibri" panose="020F0502020204030204" pitchFamily="34" charset="0"/>
              <a:cs typeface="Calibri" panose="020F0502020204030204" pitchFamily="34" charset="0"/>
            </a:endParaRPr>
          </a:p>
        </p:txBody>
      </p:sp>
      <p:sp>
        <p:nvSpPr>
          <p:cNvPr id="13" name="TextBox 12">
            <a:extLst>
              <a:ext uri="{FF2B5EF4-FFF2-40B4-BE49-F238E27FC236}">
                <a16:creationId xmlns:a16="http://schemas.microsoft.com/office/drawing/2014/main" id="{475F617D-D05B-41B4-81F0-0A15D1C279C1}"/>
              </a:ext>
            </a:extLst>
          </p:cNvPr>
          <p:cNvSpPr txBox="1"/>
          <p:nvPr/>
        </p:nvSpPr>
        <p:spPr>
          <a:xfrm>
            <a:off x="2119085" y="3395315"/>
            <a:ext cx="9415690" cy="1446550"/>
          </a:xfrm>
          <a:prstGeom prst="rect">
            <a:avLst/>
          </a:prstGeom>
          <a:noFill/>
        </p:spPr>
        <p:txBody>
          <a:bodyPr wrap="square" rtlCol="0">
            <a:spAutoFit/>
          </a:bodyPr>
          <a:lstStyle/>
          <a:p>
            <a:r>
              <a:rPr lang="en-GB" sz="2200" dirty="0">
                <a:latin typeface="Calibri" panose="020F0502020204030204" pitchFamily="34" charset="0"/>
                <a:cs typeface="Calibri" panose="020F0502020204030204" pitchFamily="34" charset="0"/>
              </a:rPr>
              <a:t>The company may also review the history of cases, on how the company lost them  by keeping an open communication to avoid losing the same dispute and by </a:t>
            </a:r>
            <a:r>
              <a:rPr lang="en-GB" sz="2200" dirty="0" err="1">
                <a:latin typeface="Calibri" panose="020F0502020204030204" pitchFamily="34" charset="0"/>
                <a:cs typeface="Calibri" panose="020F0502020204030204" pitchFamily="34" charset="0"/>
              </a:rPr>
              <a:t>analyzing</a:t>
            </a:r>
            <a:r>
              <a:rPr lang="en-GB" sz="2200" dirty="0">
                <a:latin typeface="Calibri" panose="020F0502020204030204" pitchFamily="34" charset="0"/>
                <a:cs typeface="Calibri" panose="020F0502020204030204" pitchFamily="34" charset="0"/>
              </a:rPr>
              <a:t> and improving the parts of the agreement that the customers based their disputes on.</a:t>
            </a:r>
            <a:endParaRPr lang="en-PH" sz="2200" dirty="0">
              <a:latin typeface="Calibri" panose="020F0502020204030204" pitchFamily="34" charset="0"/>
              <a:cs typeface="Calibri" panose="020F0502020204030204" pitchFamily="34" charset="0"/>
            </a:endParaRPr>
          </a:p>
        </p:txBody>
      </p:sp>
      <p:sp>
        <p:nvSpPr>
          <p:cNvPr id="14" name="TextBox 13">
            <a:extLst>
              <a:ext uri="{FF2B5EF4-FFF2-40B4-BE49-F238E27FC236}">
                <a16:creationId xmlns:a16="http://schemas.microsoft.com/office/drawing/2014/main" id="{52D6C181-83C6-48CF-80D1-80B3F494A495}"/>
              </a:ext>
            </a:extLst>
          </p:cNvPr>
          <p:cNvSpPr txBox="1"/>
          <p:nvPr/>
        </p:nvSpPr>
        <p:spPr>
          <a:xfrm>
            <a:off x="2119084" y="5154394"/>
            <a:ext cx="9415689" cy="1107996"/>
          </a:xfrm>
          <a:prstGeom prst="rect">
            <a:avLst/>
          </a:prstGeom>
          <a:noFill/>
        </p:spPr>
        <p:txBody>
          <a:bodyPr wrap="square" rtlCol="0">
            <a:spAutoFit/>
          </a:bodyPr>
          <a:lstStyle/>
          <a:p>
            <a:r>
              <a:rPr lang="en-GB" sz="2200" dirty="0">
                <a:latin typeface="Calibri" panose="020F0502020204030204" pitchFamily="34" charset="0"/>
                <a:cs typeface="Calibri" panose="020F0502020204030204" pitchFamily="34" charset="0"/>
              </a:rPr>
              <a:t>To avoid or minimize revenue loss, discuss with the customers and offer them incentives like discounts on future service requests for them to consider not opting out of their payment.</a:t>
            </a:r>
          </a:p>
        </p:txBody>
      </p:sp>
    </p:spTree>
    <p:extLst>
      <p:ext uri="{BB962C8B-B14F-4D97-AF65-F5344CB8AC3E}">
        <p14:creationId xmlns:p14="http://schemas.microsoft.com/office/powerpoint/2010/main" val="241642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7" presetClass="entr" presetSubtype="1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 calcmode="lin" valueType="num">
                                      <p:cBhvr>
                                        <p:cTn id="12" dur="500" fill="hold"/>
                                        <p:tgtEl>
                                          <p:spTgt spid="15"/>
                                        </p:tgtEl>
                                        <p:attrNameLst>
                                          <p:attrName>ppt_w</p:attrName>
                                        </p:attrNameLst>
                                      </p:cBhvr>
                                      <p:tavLst>
                                        <p:tav tm="0">
                                          <p:val>
                                            <p:fltVal val="0"/>
                                          </p:val>
                                        </p:tav>
                                        <p:tav tm="100000">
                                          <p:val>
                                            <p:strVal val="#ppt_w"/>
                                          </p:val>
                                        </p:tav>
                                      </p:tavLst>
                                    </p:anim>
                                    <p:anim calcmode="lin" valueType="num">
                                      <p:cBhvr>
                                        <p:cTn id="13" dur="500" fill="hold"/>
                                        <p:tgtEl>
                                          <p:spTgt spid="15"/>
                                        </p:tgtEl>
                                        <p:attrNameLst>
                                          <p:attrName>ppt_h</p:attrName>
                                        </p:attrNameLst>
                                      </p:cBhvr>
                                      <p:tavLst>
                                        <p:tav tm="0">
                                          <p:val>
                                            <p:strVal val="#ppt_h"/>
                                          </p:val>
                                        </p:tav>
                                        <p:tav tm="100000">
                                          <p:val>
                                            <p:strVal val="#ppt_h"/>
                                          </p:val>
                                        </p:tav>
                                      </p:tavLst>
                                    </p:anim>
                                  </p:childTnLst>
                                </p:cTn>
                              </p:par>
                              <p:par>
                                <p:cTn id="14" presetID="18" presetClass="entr" presetSubtype="12" fill="hold" grpId="1" nodeType="withEffect">
                                  <p:stCondLst>
                                    <p:cond delay="500"/>
                                  </p:stCondLst>
                                  <p:childTnLst>
                                    <p:set>
                                      <p:cBhvr>
                                        <p:cTn id="15" dur="1" fill="hold">
                                          <p:stCondLst>
                                            <p:cond delay="0"/>
                                          </p:stCondLst>
                                        </p:cTn>
                                        <p:tgtEl>
                                          <p:spTgt spid="2"/>
                                        </p:tgtEl>
                                        <p:attrNameLst>
                                          <p:attrName>style.visibility</p:attrName>
                                        </p:attrNameLst>
                                      </p:cBhvr>
                                      <p:to>
                                        <p:strVal val="visible"/>
                                      </p:to>
                                    </p:set>
                                    <p:animEffect transition="in" filter="strips(downLeft)">
                                      <p:cBhvr>
                                        <p:cTn id="16" dur="500"/>
                                        <p:tgtEl>
                                          <p:spTgt spid="2"/>
                                        </p:tgtEl>
                                      </p:cBhvr>
                                    </p:animEffect>
                                  </p:childTnLst>
                                </p:cTn>
                              </p:par>
                            </p:childTnLst>
                          </p:cTn>
                        </p:par>
                      </p:childTnLst>
                    </p:cTn>
                  </p:par>
                  <p:par>
                    <p:cTn id="17" fill="hold">
                      <p:stCondLst>
                        <p:cond delay="indefinite"/>
                      </p:stCondLst>
                      <p:childTnLst>
                        <p:par>
                          <p:cTn id="18" fill="hold">
                            <p:stCondLst>
                              <p:cond delay="0"/>
                            </p:stCondLst>
                            <p:childTnLst>
                              <p:par>
                                <p:cTn id="19" presetID="17" presetClass="entr" presetSubtype="10" fill="hold" grpId="0" nodeType="clickEffect">
                                  <p:stCondLst>
                                    <p:cond delay="0"/>
                                  </p:stCondLst>
                                  <p:childTnLst>
                                    <p:set>
                                      <p:cBhvr>
                                        <p:cTn id="20" dur="1" fill="hold">
                                          <p:stCondLst>
                                            <p:cond delay="0"/>
                                          </p:stCondLst>
                                        </p:cTn>
                                        <p:tgtEl>
                                          <p:spTgt spid="21"/>
                                        </p:tgtEl>
                                        <p:attrNameLst>
                                          <p:attrName>style.visibility</p:attrName>
                                        </p:attrNameLst>
                                      </p:cBhvr>
                                      <p:to>
                                        <p:strVal val="visible"/>
                                      </p:to>
                                    </p:set>
                                    <p:anim calcmode="lin" valueType="num">
                                      <p:cBhvr>
                                        <p:cTn id="21" dur="500" fill="hold"/>
                                        <p:tgtEl>
                                          <p:spTgt spid="21"/>
                                        </p:tgtEl>
                                        <p:attrNameLst>
                                          <p:attrName>ppt_w</p:attrName>
                                        </p:attrNameLst>
                                      </p:cBhvr>
                                      <p:tavLst>
                                        <p:tav tm="0">
                                          <p:val>
                                            <p:fltVal val="0"/>
                                          </p:val>
                                        </p:tav>
                                        <p:tav tm="100000">
                                          <p:val>
                                            <p:strVal val="#ppt_w"/>
                                          </p:val>
                                        </p:tav>
                                      </p:tavLst>
                                    </p:anim>
                                    <p:anim calcmode="lin" valueType="num">
                                      <p:cBhvr>
                                        <p:cTn id="22" dur="500" fill="hold"/>
                                        <p:tgtEl>
                                          <p:spTgt spid="21"/>
                                        </p:tgtEl>
                                        <p:attrNameLst>
                                          <p:attrName>ppt_h</p:attrName>
                                        </p:attrNameLst>
                                      </p:cBhvr>
                                      <p:tavLst>
                                        <p:tav tm="0">
                                          <p:val>
                                            <p:strVal val="#ppt_h"/>
                                          </p:val>
                                        </p:tav>
                                        <p:tav tm="100000">
                                          <p:val>
                                            <p:strVal val="#ppt_h"/>
                                          </p:val>
                                        </p:tav>
                                      </p:tavLst>
                                    </p:anim>
                                  </p:childTnLst>
                                </p:cTn>
                              </p:par>
                              <p:par>
                                <p:cTn id="23" presetID="18" presetClass="entr" presetSubtype="12" fill="hold" grpId="0" nodeType="withEffect">
                                  <p:stCondLst>
                                    <p:cond delay="500"/>
                                  </p:stCondLst>
                                  <p:childTnLst>
                                    <p:set>
                                      <p:cBhvr>
                                        <p:cTn id="24" dur="1" fill="hold">
                                          <p:stCondLst>
                                            <p:cond delay="0"/>
                                          </p:stCondLst>
                                        </p:cTn>
                                        <p:tgtEl>
                                          <p:spTgt spid="12"/>
                                        </p:tgtEl>
                                        <p:attrNameLst>
                                          <p:attrName>style.visibility</p:attrName>
                                        </p:attrNameLst>
                                      </p:cBhvr>
                                      <p:to>
                                        <p:strVal val="visible"/>
                                      </p:to>
                                    </p:set>
                                    <p:animEffect transition="in" filter="strips(downLeft)">
                                      <p:cBhvr>
                                        <p:cTn id="25" dur="500"/>
                                        <p:tgtEl>
                                          <p:spTgt spid="12"/>
                                        </p:tgtEl>
                                      </p:cBhvr>
                                    </p:animEffect>
                                  </p:childTnLst>
                                </p:cTn>
                              </p:par>
                            </p:childTnLst>
                          </p:cTn>
                        </p:par>
                      </p:childTnLst>
                    </p:cTn>
                  </p:par>
                  <p:par>
                    <p:cTn id="26" fill="hold">
                      <p:stCondLst>
                        <p:cond delay="indefinite"/>
                      </p:stCondLst>
                      <p:childTnLst>
                        <p:par>
                          <p:cTn id="27" fill="hold">
                            <p:stCondLst>
                              <p:cond delay="0"/>
                            </p:stCondLst>
                            <p:childTnLst>
                              <p:par>
                                <p:cTn id="28" presetID="17" presetClass="entr" presetSubtype="10" fill="hold" grpId="0" nodeType="clickEffect">
                                  <p:stCondLst>
                                    <p:cond delay="0"/>
                                  </p:stCondLst>
                                  <p:childTnLst>
                                    <p:set>
                                      <p:cBhvr>
                                        <p:cTn id="29" dur="1" fill="hold">
                                          <p:stCondLst>
                                            <p:cond delay="0"/>
                                          </p:stCondLst>
                                        </p:cTn>
                                        <p:tgtEl>
                                          <p:spTgt spid="22"/>
                                        </p:tgtEl>
                                        <p:attrNameLst>
                                          <p:attrName>style.visibility</p:attrName>
                                        </p:attrNameLst>
                                      </p:cBhvr>
                                      <p:to>
                                        <p:strVal val="visible"/>
                                      </p:to>
                                    </p:set>
                                    <p:anim calcmode="lin" valueType="num">
                                      <p:cBhvr>
                                        <p:cTn id="30" dur="500" fill="hold"/>
                                        <p:tgtEl>
                                          <p:spTgt spid="22"/>
                                        </p:tgtEl>
                                        <p:attrNameLst>
                                          <p:attrName>ppt_w</p:attrName>
                                        </p:attrNameLst>
                                      </p:cBhvr>
                                      <p:tavLst>
                                        <p:tav tm="0">
                                          <p:val>
                                            <p:fltVal val="0"/>
                                          </p:val>
                                        </p:tav>
                                        <p:tav tm="100000">
                                          <p:val>
                                            <p:strVal val="#ppt_w"/>
                                          </p:val>
                                        </p:tav>
                                      </p:tavLst>
                                    </p:anim>
                                    <p:anim calcmode="lin" valueType="num">
                                      <p:cBhvr>
                                        <p:cTn id="31" dur="500" fill="hold"/>
                                        <p:tgtEl>
                                          <p:spTgt spid="22"/>
                                        </p:tgtEl>
                                        <p:attrNameLst>
                                          <p:attrName>ppt_h</p:attrName>
                                        </p:attrNameLst>
                                      </p:cBhvr>
                                      <p:tavLst>
                                        <p:tav tm="0">
                                          <p:val>
                                            <p:strVal val="#ppt_h"/>
                                          </p:val>
                                        </p:tav>
                                        <p:tav tm="100000">
                                          <p:val>
                                            <p:strVal val="#ppt_h"/>
                                          </p:val>
                                        </p:tav>
                                      </p:tavLst>
                                    </p:anim>
                                  </p:childTnLst>
                                </p:cTn>
                              </p:par>
                              <p:par>
                                <p:cTn id="32" presetID="18" presetClass="entr" presetSubtype="12" fill="hold" grpId="0" nodeType="withEffect">
                                  <p:stCondLst>
                                    <p:cond delay="500"/>
                                  </p:stCondLst>
                                  <p:childTnLst>
                                    <p:set>
                                      <p:cBhvr>
                                        <p:cTn id="33" dur="1" fill="hold">
                                          <p:stCondLst>
                                            <p:cond delay="0"/>
                                          </p:stCondLst>
                                        </p:cTn>
                                        <p:tgtEl>
                                          <p:spTgt spid="13"/>
                                        </p:tgtEl>
                                        <p:attrNameLst>
                                          <p:attrName>style.visibility</p:attrName>
                                        </p:attrNameLst>
                                      </p:cBhvr>
                                      <p:to>
                                        <p:strVal val="visible"/>
                                      </p:to>
                                    </p:set>
                                    <p:animEffect transition="in" filter="strips(downLeft)">
                                      <p:cBhvr>
                                        <p:cTn id="34" dur="500"/>
                                        <p:tgtEl>
                                          <p:spTgt spid="13"/>
                                        </p:tgtEl>
                                      </p:cBhvr>
                                    </p:animEffect>
                                  </p:childTnLst>
                                </p:cTn>
                              </p:par>
                            </p:childTnLst>
                          </p:cTn>
                        </p:par>
                      </p:childTnLst>
                    </p:cTn>
                  </p:par>
                  <p:par>
                    <p:cTn id="35" fill="hold">
                      <p:stCondLst>
                        <p:cond delay="indefinite"/>
                      </p:stCondLst>
                      <p:childTnLst>
                        <p:par>
                          <p:cTn id="36" fill="hold">
                            <p:stCondLst>
                              <p:cond delay="0"/>
                            </p:stCondLst>
                            <p:childTnLst>
                              <p:par>
                                <p:cTn id="37" presetID="17" presetClass="entr" presetSubtype="10" fill="hold" grpId="0" nodeType="clickEffect">
                                  <p:stCondLst>
                                    <p:cond delay="0"/>
                                  </p:stCondLst>
                                  <p:childTnLst>
                                    <p:set>
                                      <p:cBhvr>
                                        <p:cTn id="38" dur="1" fill="hold">
                                          <p:stCondLst>
                                            <p:cond delay="0"/>
                                          </p:stCondLst>
                                        </p:cTn>
                                        <p:tgtEl>
                                          <p:spTgt spid="23"/>
                                        </p:tgtEl>
                                        <p:attrNameLst>
                                          <p:attrName>style.visibility</p:attrName>
                                        </p:attrNameLst>
                                      </p:cBhvr>
                                      <p:to>
                                        <p:strVal val="visible"/>
                                      </p:to>
                                    </p:set>
                                    <p:anim calcmode="lin" valueType="num">
                                      <p:cBhvr>
                                        <p:cTn id="39" dur="500" fill="hold"/>
                                        <p:tgtEl>
                                          <p:spTgt spid="23"/>
                                        </p:tgtEl>
                                        <p:attrNameLst>
                                          <p:attrName>ppt_w</p:attrName>
                                        </p:attrNameLst>
                                      </p:cBhvr>
                                      <p:tavLst>
                                        <p:tav tm="0">
                                          <p:val>
                                            <p:fltVal val="0"/>
                                          </p:val>
                                        </p:tav>
                                        <p:tav tm="100000">
                                          <p:val>
                                            <p:strVal val="#ppt_w"/>
                                          </p:val>
                                        </p:tav>
                                      </p:tavLst>
                                    </p:anim>
                                    <p:anim calcmode="lin" valueType="num">
                                      <p:cBhvr>
                                        <p:cTn id="40" dur="500" fill="hold"/>
                                        <p:tgtEl>
                                          <p:spTgt spid="23"/>
                                        </p:tgtEl>
                                        <p:attrNameLst>
                                          <p:attrName>ppt_h</p:attrName>
                                        </p:attrNameLst>
                                      </p:cBhvr>
                                      <p:tavLst>
                                        <p:tav tm="0">
                                          <p:val>
                                            <p:strVal val="#ppt_h"/>
                                          </p:val>
                                        </p:tav>
                                        <p:tav tm="100000">
                                          <p:val>
                                            <p:strVal val="#ppt_h"/>
                                          </p:val>
                                        </p:tav>
                                      </p:tavLst>
                                    </p:anim>
                                  </p:childTnLst>
                                </p:cTn>
                              </p:par>
                              <p:par>
                                <p:cTn id="41" presetID="18" presetClass="entr" presetSubtype="12" fill="hold" grpId="0" nodeType="withEffect">
                                  <p:stCondLst>
                                    <p:cond delay="500"/>
                                  </p:stCondLst>
                                  <p:childTnLst>
                                    <p:set>
                                      <p:cBhvr>
                                        <p:cTn id="42" dur="1" fill="hold">
                                          <p:stCondLst>
                                            <p:cond delay="0"/>
                                          </p:stCondLst>
                                        </p:cTn>
                                        <p:tgtEl>
                                          <p:spTgt spid="14"/>
                                        </p:tgtEl>
                                        <p:attrNameLst>
                                          <p:attrName>style.visibility</p:attrName>
                                        </p:attrNameLst>
                                      </p:cBhvr>
                                      <p:to>
                                        <p:strVal val="visible"/>
                                      </p:to>
                                    </p:set>
                                    <p:animEffect transition="in" filter="strips(downLeft)">
                                      <p:cBhvr>
                                        <p:cTn id="4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animBg="1"/>
      <p:bldP spid="15" grpId="0" animBg="1"/>
      <p:bldP spid="7" grpId="0"/>
      <p:bldP spid="2" grpId="1"/>
      <p:bldP spid="12" grpId="0"/>
      <p:bldP spid="13" grpId="0"/>
      <p:bldP spid="14" grpId="0"/>
    </p:bldLst>
  </p:timing>
</p:sld>
</file>

<file path=ppt/slides/slide3.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85000"/>
            <a:alpha val="28000"/>
          </a:schemeClr>
        </a:solidFill>
        <a:effectLst/>
      </p:bgPr>
    </p:bg>
    <p:spTree>
      <p:nvGrpSpPr>
        <p:cNvPr id="1" name=""/>
        <p:cNvGrpSpPr/>
        <p:nvPr/>
      </p:nvGrpSpPr>
      <p:grpSpPr>
        <a:xfrm>
          <a:off x="0" y="0"/>
          <a:ext cx="0" cy="0"/>
          <a:chOff x="0" y="0"/>
          <a:chExt cx="0" cy="0"/>
        </a:xfrm>
      </p:grpSpPr>
      <p:sp>
        <p:nvSpPr>
          <p:cNvPr id="32" name="Oval 31">
            <a:extLst>
              <a:ext uri="{FF2B5EF4-FFF2-40B4-BE49-F238E27FC236}">
                <a16:creationId xmlns:a16="http://schemas.microsoft.com/office/drawing/2014/main" id="{B207AA8D-AA75-4435-8870-28DE561FB315}"/>
              </a:ext>
            </a:extLst>
          </p:cNvPr>
          <p:cNvSpPr/>
          <p:nvPr/>
        </p:nvSpPr>
        <p:spPr>
          <a:xfrm>
            <a:off x="7212585" y="4597919"/>
            <a:ext cx="1687585" cy="168758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31" name="Oval 30">
            <a:extLst>
              <a:ext uri="{FF2B5EF4-FFF2-40B4-BE49-F238E27FC236}">
                <a16:creationId xmlns:a16="http://schemas.microsoft.com/office/drawing/2014/main" id="{2EE12D98-5934-457B-AACD-FBC807C98823}"/>
              </a:ext>
            </a:extLst>
          </p:cNvPr>
          <p:cNvSpPr/>
          <p:nvPr/>
        </p:nvSpPr>
        <p:spPr>
          <a:xfrm>
            <a:off x="9848033" y="3477292"/>
            <a:ext cx="1687585" cy="168758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30" name="Oval 29">
            <a:extLst>
              <a:ext uri="{FF2B5EF4-FFF2-40B4-BE49-F238E27FC236}">
                <a16:creationId xmlns:a16="http://schemas.microsoft.com/office/drawing/2014/main" id="{9AB51D5E-E56B-4165-A52D-1C6D58563322}"/>
              </a:ext>
            </a:extLst>
          </p:cNvPr>
          <p:cNvSpPr/>
          <p:nvPr/>
        </p:nvSpPr>
        <p:spPr>
          <a:xfrm>
            <a:off x="7291353" y="1954629"/>
            <a:ext cx="1808461" cy="1808461"/>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29" name="Oval 28">
            <a:extLst>
              <a:ext uri="{FF2B5EF4-FFF2-40B4-BE49-F238E27FC236}">
                <a16:creationId xmlns:a16="http://schemas.microsoft.com/office/drawing/2014/main" id="{E9946D37-1A21-4185-9924-BE135AF6302D}"/>
              </a:ext>
            </a:extLst>
          </p:cNvPr>
          <p:cNvSpPr/>
          <p:nvPr/>
        </p:nvSpPr>
        <p:spPr>
          <a:xfrm>
            <a:off x="4600855" y="3098800"/>
            <a:ext cx="1711982" cy="1711982"/>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9" name="Right Triangle 8">
            <a:extLst>
              <a:ext uri="{FF2B5EF4-FFF2-40B4-BE49-F238E27FC236}">
                <a16:creationId xmlns:a16="http://schemas.microsoft.com/office/drawing/2014/main" id="{660E28CA-CFFF-4179-A07F-4BC80A85FA71}"/>
              </a:ext>
            </a:extLst>
          </p:cNvPr>
          <p:cNvSpPr/>
          <p:nvPr/>
        </p:nvSpPr>
        <p:spPr>
          <a:xfrm rot="10800000" flipH="1">
            <a:off x="-14762" y="-65198"/>
            <a:ext cx="8397552" cy="5867400"/>
          </a:xfrm>
          <a:prstGeom prst="rtTriangle">
            <a:avLst/>
          </a:prstGeom>
          <a:blipFill dpi="0" rotWithShape="0">
            <a:blip r:embed="rId2">
              <a:alphaModFix amt="76000"/>
            </a:blip>
            <a:srcRect/>
            <a:stretch>
              <a:fillRect l="-22027" t="-17492" r="-580" b="25458"/>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PH" dirty="0"/>
              <a:t> </a:t>
            </a:r>
          </a:p>
        </p:txBody>
      </p:sp>
      <p:sp>
        <p:nvSpPr>
          <p:cNvPr id="6" name="Right Triangle 5">
            <a:extLst>
              <a:ext uri="{FF2B5EF4-FFF2-40B4-BE49-F238E27FC236}">
                <a16:creationId xmlns:a16="http://schemas.microsoft.com/office/drawing/2014/main" id="{1BCAC156-3DB4-45E8-A20B-E3C148D71A9B}"/>
              </a:ext>
            </a:extLst>
          </p:cNvPr>
          <p:cNvSpPr/>
          <p:nvPr/>
        </p:nvSpPr>
        <p:spPr>
          <a:xfrm>
            <a:off x="-40113" y="2609616"/>
            <a:ext cx="6926687" cy="4281722"/>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7" name="Right Triangle 6">
            <a:extLst>
              <a:ext uri="{FF2B5EF4-FFF2-40B4-BE49-F238E27FC236}">
                <a16:creationId xmlns:a16="http://schemas.microsoft.com/office/drawing/2014/main" id="{6FA9D865-F7A9-459B-AF62-03368E08422B}"/>
              </a:ext>
            </a:extLst>
          </p:cNvPr>
          <p:cNvSpPr/>
          <p:nvPr/>
        </p:nvSpPr>
        <p:spPr>
          <a:xfrm>
            <a:off x="-224471" y="3057523"/>
            <a:ext cx="6253338" cy="3833815"/>
          </a:xfrm>
          <a:prstGeom prst="rtTriangl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PH" dirty="0"/>
              <a:t>         </a:t>
            </a:r>
          </a:p>
        </p:txBody>
      </p:sp>
      <p:sp>
        <p:nvSpPr>
          <p:cNvPr id="10" name="TextBox 9">
            <a:extLst>
              <a:ext uri="{FF2B5EF4-FFF2-40B4-BE49-F238E27FC236}">
                <a16:creationId xmlns:a16="http://schemas.microsoft.com/office/drawing/2014/main" id="{39671677-F65E-475C-95C8-FBA8ED8F4E3C}"/>
              </a:ext>
            </a:extLst>
          </p:cNvPr>
          <p:cNvSpPr txBox="1"/>
          <p:nvPr/>
        </p:nvSpPr>
        <p:spPr>
          <a:xfrm>
            <a:off x="782867" y="5286817"/>
            <a:ext cx="2455280" cy="707886"/>
          </a:xfrm>
          <a:prstGeom prst="rect">
            <a:avLst/>
          </a:prstGeom>
          <a:noFill/>
        </p:spPr>
        <p:txBody>
          <a:bodyPr wrap="square" rtlCol="0">
            <a:spAutoFit/>
          </a:bodyPr>
          <a:lstStyle/>
          <a:p>
            <a:r>
              <a:rPr lang="en-PH" sz="4000" dirty="0">
                <a:solidFill>
                  <a:schemeClr val="bg1"/>
                </a:solidFill>
                <a:latin typeface="Calibri" panose="020F0502020204030204" pitchFamily="34" charset="0"/>
                <a:cs typeface="Calibri" panose="020F0502020204030204" pitchFamily="34" charset="0"/>
              </a:rPr>
              <a:t>CONTENTS</a:t>
            </a:r>
          </a:p>
        </p:txBody>
      </p:sp>
      <p:cxnSp>
        <p:nvCxnSpPr>
          <p:cNvPr id="14" name="Straight Connector 13">
            <a:extLst>
              <a:ext uri="{FF2B5EF4-FFF2-40B4-BE49-F238E27FC236}">
                <a16:creationId xmlns:a16="http://schemas.microsoft.com/office/drawing/2014/main" id="{CD0BB6F1-708C-48BC-B8A2-A0EA697F21B7}"/>
              </a:ext>
            </a:extLst>
          </p:cNvPr>
          <p:cNvCxnSpPr>
            <a:cxnSpLocks/>
          </p:cNvCxnSpPr>
          <p:nvPr/>
        </p:nvCxnSpPr>
        <p:spPr>
          <a:xfrm>
            <a:off x="858918" y="5927592"/>
            <a:ext cx="2263569" cy="0"/>
          </a:xfrm>
          <a:prstGeom prst="line">
            <a:avLst/>
          </a:prstGeom>
          <a:ln w="41275" cmpd="sng"/>
        </p:spPr>
        <p:style>
          <a:lnRef idx="1">
            <a:schemeClr val="accent1"/>
          </a:lnRef>
          <a:fillRef idx="0">
            <a:schemeClr val="accent1"/>
          </a:fillRef>
          <a:effectRef idx="0">
            <a:schemeClr val="accent1"/>
          </a:effectRef>
          <a:fontRef idx="minor">
            <a:schemeClr val="tx1"/>
          </a:fontRef>
        </p:style>
      </p:cxnSp>
      <p:pic>
        <p:nvPicPr>
          <p:cNvPr id="21" name="Picture 20">
            <a:extLst>
              <a:ext uri="{FF2B5EF4-FFF2-40B4-BE49-F238E27FC236}">
                <a16:creationId xmlns:a16="http://schemas.microsoft.com/office/drawing/2014/main" id="{5F152A30-D1F9-42F9-8B68-D703A077A1CE}"/>
              </a:ext>
            </a:extLst>
          </p:cNvPr>
          <p:cNvPicPr>
            <a:picLocks noChangeAspect="1"/>
          </p:cNvPicPr>
          <p:nvPr/>
        </p:nvPicPr>
        <p:blipFill>
          <a:blip r:embed="rId3"/>
          <a:stretch>
            <a:fillRect/>
          </a:stretch>
        </p:blipFill>
        <p:spPr>
          <a:xfrm>
            <a:off x="10065206" y="3709439"/>
            <a:ext cx="1296920" cy="1296920"/>
          </a:xfrm>
          <a:prstGeom prst="rect">
            <a:avLst/>
          </a:prstGeom>
        </p:spPr>
      </p:pic>
      <p:grpSp>
        <p:nvGrpSpPr>
          <p:cNvPr id="25" name="Group 24">
            <a:extLst>
              <a:ext uri="{FF2B5EF4-FFF2-40B4-BE49-F238E27FC236}">
                <a16:creationId xmlns:a16="http://schemas.microsoft.com/office/drawing/2014/main" id="{F329B6CD-A40B-46B2-AD87-6189EEE67FC5}"/>
              </a:ext>
            </a:extLst>
          </p:cNvPr>
          <p:cNvGrpSpPr/>
          <p:nvPr/>
        </p:nvGrpSpPr>
        <p:grpSpPr>
          <a:xfrm>
            <a:off x="4909330" y="3322246"/>
            <a:ext cx="1158189" cy="1153091"/>
            <a:chOff x="4331366" y="3359929"/>
            <a:chExt cx="1269334" cy="1263747"/>
          </a:xfrm>
        </p:grpSpPr>
        <p:pic>
          <p:nvPicPr>
            <p:cNvPr id="12" name="Picture 11">
              <a:extLst>
                <a:ext uri="{FF2B5EF4-FFF2-40B4-BE49-F238E27FC236}">
                  <a16:creationId xmlns:a16="http://schemas.microsoft.com/office/drawing/2014/main" id="{F1CC698F-3713-481F-97EF-66ED0755E637}"/>
                </a:ext>
              </a:extLst>
            </p:cNvPr>
            <p:cNvPicPr>
              <a:picLocks noChangeAspect="1"/>
            </p:cNvPicPr>
            <p:nvPr/>
          </p:nvPicPr>
          <p:blipFill>
            <a:blip r:embed="rId4"/>
            <a:stretch>
              <a:fillRect/>
            </a:stretch>
          </p:blipFill>
          <p:spPr>
            <a:xfrm>
              <a:off x="4336953" y="3359929"/>
              <a:ext cx="1263747" cy="1263747"/>
            </a:xfrm>
            <a:prstGeom prst="rect">
              <a:avLst/>
            </a:prstGeom>
          </p:spPr>
        </p:pic>
        <p:pic>
          <p:nvPicPr>
            <p:cNvPr id="22" name="Picture 21">
              <a:extLst>
                <a:ext uri="{FF2B5EF4-FFF2-40B4-BE49-F238E27FC236}">
                  <a16:creationId xmlns:a16="http://schemas.microsoft.com/office/drawing/2014/main" id="{AC821BF1-3186-4F31-9D43-DAB83CC16258}"/>
                </a:ext>
              </a:extLst>
            </p:cNvPr>
            <p:cNvPicPr>
              <a:picLocks noChangeAspect="1"/>
            </p:cNvPicPr>
            <p:nvPr/>
          </p:nvPicPr>
          <p:blipFill>
            <a:blip r:embed="rId4"/>
            <a:stretch>
              <a:fillRect/>
            </a:stretch>
          </p:blipFill>
          <p:spPr>
            <a:xfrm>
              <a:off x="4331366" y="3359929"/>
              <a:ext cx="1263747" cy="1263747"/>
            </a:xfrm>
            <a:prstGeom prst="rect">
              <a:avLst/>
            </a:prstGeom>
          </p:spPr>
        </p:pic>
      </p:grpSp>
      <p:grpSp>
        <p:nvGrpSpPr>
          <p:cNvPr id="24" name="Group 23">
            <a:extLst>
              <a:ext uri="{FF2B5EF4-FFF2-40B4-BE49-F238E27FC236}">
                <a16:creationId xmlns:a16="http://schemas.microsoft.com/office/drawing/2014/main" id="{C4CDBD02-50D8-46FA-BD2D-C1EA31CB6FE9}"/>
              </a:ext>
            </a:extLst>
          </p:cNvPr>
          <p:cNvGrpSpPr/>
          <p:nvPr/>
        </p:nvGrpSpPr>
        <p:grpSpPr>
          <a:xfrm>
            <a:off x="7563285" y="2264356"/>
            <a:ext cx="1216579" cy="1216579"/>
            <a:chOff x="6484041" y="2317083"/>
            <a:chExt cx="1233233" cy="1233233"/>
          </a:xfrm>
        </p:grpSpPr>
        <p:pic>
          <p:nvPicPr>
            <p:cNvPr id="17" name="Picture 16">
              <a:extLst>
                <a:ext uri="{FF2B5EF4-FFF2-40B4-BE49-F238E27FC236}">
                  <a16:creationId xmlns:a16="http://schemas.microsoft.com/office/drawing/2014/main" id="{1BF0811A-2D61-4A03-9C96-94BA87142EE3}"/>
                </a:ext>
              </a:extLst>
            </p:cNvPr>
            <p:cNvPicPr>
              <a:picLocks noChangeAspect="1"/>
            </p:cNvPicPr>
            <p:nvPr/>
          </p:nvPicPr>
          <p:blipFill>
            <a:blip r:embed="rId5"/>
            <a:stretch>
              <a:fillRect/>
            </a:stretch>
          </p:blipFill>
          <p:spPr>
            <a:xfrm>
              <a:off x="6484041" y="2317083"/>
              <a:ext cx="1233233" cy="1233233"/>
            </a:xfrm>
            <a:prstGeom prst="rect">
              <a:avLst/>
            </a:prstGeom>
          </p:spPr>
        </p:pic>
        <p:pic>
          <p:nvPicPr>
            <p:cNvPr id="23" name="Picture 22">
              <a:extLst>
                <a:ext uri="{FF2B5EF4-FFF2-40B4-BE49-F238E27FC236}">
                  <a16:creationId xmlns:a16="http://schemas.microsoft.com/office/drawing/2014/main" id="{9A71F65F-CD50-4DC0-8E6C-605EFEFA7192}"/>
                </a:ext>
              </a:extLst>
            </p:cNvPr>
            <p:cNvPicPr>
              <a:picLocks noChangeAspect="1"/>
            </p:cNvPicPr>
            <p:nvPr/>
          </p:nvPicPr>
          <p:blipFill>
            <a:blip r:embed="rId5"/>
            <a:stretch>
              <a:fillRect/>
            </a:stretch>
          </p:blipFill>
          <p:spPr>
            <a:xfrm>
              <a:off x="6484041" y="2317083"/>
              <a:ext cx="1233233" cy="1233233"/>
            </a:xfrm>
            <a:prstGeom prst="rect">
              <a:avLst/>
            </a:prstGeom>
          </p:spPr>
        </p:pic>
      </p:grpSp>
      <p:pic>
        <p:nvPicPr>
          <p:cNvPr id="27" name="Picture 26">
            <a:extLst>
              <a:ext uri="{FF2B5EF4-FFF2-40B4-BE49-F238E27FC236}">
                <a16:creationId xmlns:a16="http://schemas.microsoft.com/office/drawing/2014/main" id="{0877C91F-B4DD-40D7-A67B-7741649A96DF}"/>
              </a:ext>
            </a:extLst>
          </p:cNvPr>
          <p:cNvPicPr>
            <a:picLocks noChangeAspect="1"/>
          </p:cNvPicPr>
          <p:nvPr/>
        </p:nvPicPr>
        <p:blipFill>
          <a:blip r:embed="rId6"/>
          <a:stretch>
            <a:fillRect/>
          </a:stretch>
        </p:blipFill>
        <p:spPr>
          <a:xfrm>
            <a:off x="7452753" y="4853959"/>
            <a:ext cx="1227002" cy="1227002"/>
          </a:xfrm>
          <a:prstGeom prst="rect">
            <a:avLst/>
          </a:prstGeom>
        </p:spPr>
      </p:pic>
      <p:sp>
        <p:nvSpPr>
          <p:cNvPr id="33" name="TextBox 32">
            <a:extLst>
              <a:ext uri="{FF2B5EF4-FFF2-40B4-BE49-F238E27FC236}">
                <a16:creationId xmlns:a16="http://schemas.microsoft.com/office/drawing/2014/main" id="{06D83AB9-E57F-4EA5-8D61-2C491790083B}"/>
              </a:ext>
            </a:extLst>
          </p:cNvPr>
          <p:cNvSpPr txBox="1"/>
          <p:nvPr/>
        </p:nvSpPr>
        <p:spPr>
          <a:xfrm>
            <a:off x="4186009" y="4810782"/>
            <a:ext cx="2676030" cy="646331"/>
          </a:xfrm>
          <a:prstGeom prst="rect">
            <a:avLst/>
          </a:prstGeom>
          <a:noFill/>
        </p:spPr>
        <p:txBody>
          <a:bodyPr wrap="square" rtlCol="0">
            <a:spAutoFit/>
          </a:bodyPr>
          <a:lstStyle/>
          <a:p>
            <a:pPr algn="ctr"/>
            <a:r>
              <a:rPr lang="en-PH" dirty="0"/>
              <a:t>Project Overview and Analysis</a:t>
            </a:r>
          </a:p>
        </p:txBody>
      </p:sp>
      <p:sp>
        <p:nvSpPr>
          <p:cNvPr id="34" name="TextBox 33">
            <a:extLst>
              <a:ext uri="{FF2B5EF4-FFF2-40B4-BE49-F238E27FC236}">
                <a16:creationId xmlns:a16="http://schemas.microsoft.com/office/drawing/2014/main" id="{5A49B08D-E8D8-4EF8-96FA-471554A0BAC3}"/>
              </a:ext>
            </a:extLst>
          </p:cNvPr>
          <p:cNvSpPr txBox="1"/>
          <p:nvPr/>
        </p:nvSpPr>
        <p:spPr>
          <a:xfrm>
            <a:off x="7449436" y="3751130"/>
            <a:ext cx="1558586" cy="371018"/>
          </a:xfrm>
          <a:prstGeom prst="rect">
            <a:avLst/>
          </a:prstGeom>
          <a:noFill/>
        </p:spPr>
        <p:txBody>
          <a:bodyPr wrap="square" rtlCol="0">
            <a:spAutoFit/>
          </a:bodyPr>
          <a:lstStyle/>
          <a:p>
            <a:pPr algn="r"/>
            <a:r>
              <a:rPr lang="en-PH" dirty="0"/>
              <a:t>Key Findings</a:t>
            </a:r>
          </a:p>
        </p:txBody>
      </p:sp>
      <p:sp>
        <p:nvSpPr>
          <p:cNvPr id="35" name="TextBox 34">
            <a:extLst>
              <a:ext uri="{FF2B5EF4-FFF2-40B4-BE49-F238E27FC236}">
                <a16:creationId xmlns:a16="http://schemas.microsoft.com/office/drawing/2014/main" id="{BFD9CE7E-2EEE-4B72-AC40-F25EBCFDCD32}"/>
              </a:ext>
            </a:extLst>
          </p:cNvPr>
          <p:cNvSpPr txBox="1"/>
          <p:nvPr/>
        </p:nvSpPr>
        <p:spPr>
          <a:xfrm>
            <a:off x="10039287" y="5164877"/>
            <a:ext cx="1254582" cy="369332"/>
          </a:xfrm>
          <a:prstGeom prst="rect">
            <a:avLst/>
          </a:prstGeom>
          <a:noFill/>
        </p:spPr>
        <p:txBody>
          <a:bodyPr wrap="square" rtlCol="0">
            <a:spAutoFit/>
          </a:bodyPr>
          <a:lstStyle/>
          <a:p>
            <a:pPr algn="r"/>
            <a:r>
              <a:rPr lang="en-PH" dirty="0"/>
              <a:t>Insights</a:t>
            </a:r>
          </a:p>
        </p:txBody>
      </p:sp>
      <p:sp>
        <p:nvSpPr>
          <p:cNvPr id="36" name="TextBox 35">
            <a:extLst>
              <a:ext uri="{FF2B5EF4-FFF2-40B4-BE49-F238E27FC236}">
                <a16:creationId xmlns:a16="http://schemas.microsoft.com/office/drawing/2014/main" id="{9D4A43AD-B054-4106-A39F-F654A3207347}"/>
              </a:ext>
            </a:extLst>
          </p:cNvPr>
          <p:cNvSpPr txBox="1"/>
          <p:nvPr/>
        </p:nvSpPr>
        <p:spPr>
          <a:xfrm>
            <a:off x="6939975" y="6216494"/>
            <a:ext cx="2345228" cy="369332"/>
          </a:xfrm>
          <a:prstGeom prst="rect">
            <a:avLst/>
          </a:prstGeom>
          <a:noFill/>
        </p:spPr>
        <p:txBody>
          <a:bodyPr wrap="square" rtlCol="0">
            <a:spAutoFit/>
          </a:bodyPr>
          <a:lstStyle/>
          <a:p>
            <a:pPr algn="r"/>
            <a:r>
              <a:rPr lang="en-PH" dirty="0"/>
              <a:t>Recommendations</a:t>
            </a:r>
          </a:p>
        </p:txBody>
      </p:sp>
      <p:sp>
        <p:nvSpPr>
          <p:cNvPr id="37" name="Arrow: Striped Right 36">
            <a:extLst>
              <a:ext uri="{FF2B5EF4-FFF2-40B4-BE49-F238E27FC236}">
                <a16:creationId xmlns:a16="http://schemas.microsoft.com/office/drawing/2014/main" id="{586677D6-62BE-4A61-8082-0259F54E5723}"/>
              </a:ext>
            </a:extLst>
          </p:cNvPr>
          <p:cNvSpPr/>
          <p:nvPr/>
        </p:nvSpPr>
        <p:spPr>
          <a:xfrm rot="2654518">
            <a:off x="9245275" y="3197460"/>
            <a:ext cx="771538" cy="378042"/>
          </a:xfrm>
          <a:prstGeom prst="stripedRightArrow">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38" name="Arrow: Striped Right 37">
            <a:extLst>
              <a:ext uri="{FF2B5EF4-FFF2-40B4-BE49-F238E27FC236}">
                <a16:creationId xmlns:a16="http://schemas.microsoft.com/office/drawing/2014/main" id="{CF8BEE68-CEC5-4858-8488-A8115BA445B5}"/>
              </a:ext>
            </a:extLst>
          </p:cNvPr>
          <p:cNvSpPr/>
          <p:nvPr/>
        </p:nvSpPr>
        <p:spPr>
          <a:xfrm rot="20107332">
            <a:off x="6309446" y="3071293"/>
            <a:ext cx="771538" cy="378042"/>
          </a:xfrm>
          <a:prstGeom prst="stripedRightArrow">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39" name="Arrow: Striped Right 38">
            <a:extLst>
              <a:ext uri="{FF2B5EF4-FFF2-40B4-BE49-F238E27FC236}">
                <a16:creationId xmlns:a16="http://schemas.microsoft.com/office/drawing/2014/main" id="{CF2E3599-2DD1-4C8B-9304-931EE678F249}"/>
              </a:ext>
            </a:extLst>
          </p:cNvPr>
          <p:cNvSpPr/>
          <p:nvPr/>
        </p:nvSpPr>
        <p:spPr>
          <a:xfrm rot="9486871">
            <a:off x="9046241" y="4787624"/>
            <a:ext cx="771538" cy="378042"/>
          </a:xfrm>
          <a:prstGeom prst="stripedRightArrow">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Tree>
    <p:extLst>
      <p:ext uri="{BB962C8B-B14F-4D97-AF65-F5344CB8AC3E}">
        <p14:creationId xmlns:p14="http://schemas.microsoft.com/office/powerpoint/2010/main" val="2136505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22" presetClass="entr" presetSubtype="4" fill="hold" grpId="0" nodeType="withEffect">
                                  <p:stCondLst>
                                    <p:cond delay="250"/>
                                  </p:stCondLst>
                                  <p:childTnLst>
                                    <p:set>
                                      <p:cBhvr>
                                        <p:cTn id="9" dur="1" fill="hold">
                                          <p:stCondLst>
                                            <p:cond delay="0"/>
                                          </p:stCondLst>
                                        </p:cTn>
                                        <p:tgtEl>
                                          <p:spTgt spid="10"/>
                                        </p:tgtEl>
                                        <p:attrNameLst>
                                          <p:attrName>style.visibility</p:attrName>
                                        </p:attrNameLst>
                                      </p:cBhvr>
                                      <p:to>
                                        <p:strVal val="visible"/>
                                      </p:to>
                                    </p:set>
                                    <p:animEffect transition="in" filter="wipe(down)">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fade">
                                      <p:cBhvr>
                                        <p:cTn id="15" dur="500"/>
                                        <p:tgtEl>
                                          <p:spTgt spid="29"/>
                                        </p:tgtEl>
                                      </p:cBhvr>
                                    </p:animEffect>
                                  </p:childTnLst>
                                </p:cTn>
                              </p:par>
                              <p:par>
                                <p:cTn id="16" presetID="10" presetClass="entr" presetSubtype="0" fill="hold" nodeType="withEffect">
                                  <p:stCondLst>
                                    <p:cond delay="0"/>
                                  </p:stCondLst>
                                  <p:childTnLst>
                                    <p:set>
                                      <p:cBhvr>
                                        <p:cTn id="17" dur="1" fill="hold">
                                          <p:stCondLst>
                                            <p:cond delay="0"/>
                                          </p:stCondLst>
                                        </p:cTn>
                                        <p:tgtEl>
                                          <p:spTgt spid="25"/>
                                        </p:tgtEl>
                                        <p:attrNameLst>
                                          <p:attrName>style.visibility</p:attrName>
                                        </p:attrNameLst>
                                      </p:cBhvr>
                                      <p:to>
                                        <p:strVal val="visible"/>
                                      </p:to>
                                    </p:set>
                                    <p:animEffect transition="in" filter="fade">
                                      <p:cBhvr>
                                        <p:cTn id="18" dur="500"/>
                                        <p:tgtEl>
                                          <p:spTgt spid="2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3"/>
                                        </p:tgtEl>
                                        <p:attrNameLst>
                                          <p:attrName>style.visibility</p:attrName>
                                        </p:attrNameLst>
                                      </p:cBhvr>
                                      <p:to>
                                        <p:strVal val="visible"/>
                                      </p:to>
                                    </p:set>
                                    <p:animEffect transition="in" filter="fade">
                                      <p:cBhvr>
                                        <p:cTn id="21" dur="500"/>
                                        <p:tgtEl>
                                          <p:spTgt spid="33"/>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grpId="0" nodeType="clickEffect">
                                  <p:stCondLst>
                                    <p:cond delay="0"/>
                                  </p:stCondLst>
                                  <p:childTnLst>
                                    <p:set>
                                      <p:cBhvr>
                                        <p:cTn id="25" dur="1" fill="hold">
                                          <p:stCondLst>
                                            <p:cond delay="0"/>
                                          </p:stCondLst>
                                        </p:cTn>
                                        <p:tgtEl>
                                          <p:spTgt spid="38"/>
                                        </p:tgtEl>
                                        <p:attrNameLst>
                                          <p:attrName>style.visibility</p:attrName>
                                        </p:attrNameLst>
                                      </p:cBhvr>
                                      <p:to>
                                        <p:strVal val="visible"/>
                                      </p:to>
                                    </p:set>
                                    <p:animEffect transition="in" filter="wipe(down)">
                                      <p:cBhvr>
                                        <p:cTn id="26" dur="500"/>
                                        <p:tgtEl>
                                          <p:spTgt spid="38"/>
                                        </p:tgtEl>
                                      </p:cBhvr>
                                    </p:animEffect>
                                  </p:childTnLst>
                                </p:cTn>
                              </p:par>
                              <p:par>
                                <p:cTn id="27" presetID="10" presetClass="entr" presetSubtype="0" fill="hold" nodeType="withEffect">
                                  <p:stCondLst>
                                    <p:cond delay="500"/>
                                  </p:stCondLst>
                                  <p:childTnLst>
                                    <p:set>
                                      <p:cBhvr>
                                        <p:cTn id="28" dur="1" fill="hold">
                                          <p:stCondLst>
                                            <p:cond delay="0"/>
                                          </p:stCondLst>
                                        </p:cTn>
                                        <p:tgtEl>
                                          <p:spTgt spid="24"/>
                                        </p:tgtEl>
                                        <p:attrNameLst>
                                          <p:attrName>style.visibility</p:attrName>
                                        </p:attrNameLst>
                                      </p:cBhvr>
                                      <p:to>
                                        <p:strVal val="visible"/>
                                      </p:to>
                                    </p:set>
                                    <p:animEffect transition="in" filter="fade">
                                      <p:cBhvr>
                                        <p:cTn id="29" dur="500"/>
                                        <p:tgtEl>
                                          <p:spTgt spid="24"/>
                                        </p:tgtEl>
                                      </p:cBhvr>
                                    </p:animEffect>
                                  </p:childTnLst>
                                </p:cTn>
                              </p:par>
                              <p:par>
                                <p:cTn id="30" presetID="10" presetClass="entr" presetSubtype="0" fill="hold" grpId="0" nodeType="withEffect">
                                  <p:stCondLst>
                                    <p:cond delay="500"/>
                                  </p:stCondLst>
                                  <p:childTnLst>
                                    <p:set>
                                      <p:cBhvr>
                                        <p:cTn id="31" dur="1" fill="hold">
                                          <p:stCondLst>
                                            <p:cond delay="0"/>
                                          </p:stCondLst>
                                        </p:cTn>
                                        <p:tgtEl>
                                          <p:spTgt spid="30"/>
                                        </p:tgtEl>
                                        <p:attrNameLst>
                                          <p:attrName>style.visibility</p:attrName>
                                        </p:attrNameLst>
                                      </p:cBhvr>
                                      <p:to>
                                        <p:strVal val="visible"/>
                                      </p:to>
                                    </p:set>
                                    <p:animEffect transition="in" filter="fade">
                                      <p:cBhvr>
                                        <p:cTn id="32" dur="500"/>
                                        <p:tgtEl>
                                          <p:spTgt spid="30"/>
                                        </p:tgtEl>
                                      </p:cBhvr>
                                    </p:animEffect>
                                  </p:childTnLst>
                                </p:cTn>
                              </p:par>
                              <p:par>
                                <p:cTn id="33" presetID="10" presetClass="entr" presetSubtype="0" fill="hold" grpId="0" nodeType="withEffect">
                                  <p:stCondLst>
                                    <p:cond delay="500"/>
                                  </p:stCondLst>
                                  <p:childTnLst>
                                    <p:set>
                                      <p:cBhvr>
                                        <p:cTn id="34" dur="1" fill="hold">
                                          <p:stCondLst>
                                            <p:cond delay="0"/>
                                          </p:stCondLst>
                                        </p:cTn>
                                        <p:tgtEl>
                                          <p:spTgt spid="34"/>
                                        </p:tgtEl>
                                        <p:attrNameLst>
                                          <p:attrName>style.visibility</p:attrName>
                                        </p:attrNameLst>
                                      </p:cBhvr>
                                      <p:to>
                                        <p:strVal val="visible"/>
                                      </p:to>
                                    </p:set>
                                    <p:animEffect transition="in" filter="fade">
                                      <p:cBhvr>
                                        <p:cTn id="35" dur="500"/>
                                        <p:tgtEl>
                                          <p:spTgt spid="34"/>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grpId="0" nodeType="clickEffect">
                                  <p:stCondLst>
                                    <p:cond delay="0"/>
                                  </p:stCondLst>
                                  <p:childTnLst>
                                    <p:set>
                                      <p:cBhvr>
                                        <p:cTn id="39" dur="1" fill="hold">
                                          <p:stCondLst>
                                            <p:cond delay="0"/>
                                          </p:stCondLst>
                                        </p:cTn>
                                        <p:tgtEl>
                                          <p:spTgt spid="37"/>
                                        </p:tgtEl>
                                        <p:attrNameLst>
                                          <p:attrName>style.visibility</p:attrName>
                                        </p:attrNameLst>
                                      </p:cBhvr>
                                      <p:to>
                                        <p:strVal val="visible"/>
                                      </p:to>
                                    </p:set>
                                    <p:animEffect transition="in" filter="wipe(down)">
                                      <p:cBhvr>
                                        <p:cTn id="40" dur="500"/>
                                        <p:tgtEl>
                                          <p:spTgt spid="37"/>
                                        </p:tgtEl>
                                      </p:cBhvr>
                                    </p:animEffect>
                                  </p:childTnLst>
                                </p:cTn>
                              </p:par>
                              <p:par>
                                <p:cTn id="41" presetID="10" presetClass="entr" presetSubtype="0" fill="hold" nodeType="withEffect">
                                  <p:stCondLst>
                                    <p:cond delay="500"/>
                                  </p:stCondLst>
                                  <p:childTnLst>
                                    <p:set>
                                      <p:cBhvr>
                                        <p:cTn id="42" dur="1" fill="hold">
                                          <p:stCondLst>
                                            <p:cond delay="0"/>
                                          </p:stCondLst>
                                        </p:cTn>
                                        <p:tgtEl>
                                          <p:spTgt spid="21"/>
                                        </p:tgtEl>
                                        <p:attrNameLst>
                                          <p:attrName>style.visibility</p:attrName>
                                        </p:attrNameLst>
                                      </p:cBhvr>
                                      <p:to>
                                        <p:strVal val="visible"/>
                                      </p:to>
                                    </p:set>
                                    <p:animEffect transition="in" filter="fade">
                                      <p:cBhvr>
                                        <p:cTn id="43" dur="500"/>
                                        <p:tgtEl>
                                          <p:spTgt spid="21"/>
                                        </p:tgtEl>
                                      </p:cBhvr>
                                    </p:animEffect>
                                  </p:childTnLst>
                                </p:cTn>
                              </p:par>
                              <p:par>
                                <p:cTn id="44" presetID="10" presetClass="entr" presetSubtype="0" fill="hold" grpId="0" nodeType="withEffect">
                                  <p:stCondLst>
                                    <p:cond delay="500"/>
                                  </p:stCondLst>
                                  <p:childTnLst>
                                    <p:set>
                                      <p:cBhvr>
                                        <p:cTn id="45" dur="1" fill="hold">
                                          <p:stCondLst>
                                            <p:cond delay="0"/>
                                          </p:stCondLst>
                                        </p:cTn>
                                        <p:tgtEl>
                                          <p:spTgt spid="31"/>
                                        </p:tgtEl>
                                        <p:attrNameLst>
                                          <p:attrName>style.visibility</p:attrName>
                                        </p:attrNameLst>
                                      </p:cBhvr>
                                      <p:to>
                                        <p:strVal val="visible"/>
                                      </p:to>
                                    </p:set>
                                    <p:animEffect transition="in" filter="fade">
                                      <p:cBhvr>
                                        <p:cTn id="46" dur="500"/>
                                        <p:tgtEl>
                                          <p:spTgt spid="31"/>
                                        </p:tgtEl>
                                      </p:cBhvr>
                                    </p:animEffect>
                                  </p:childTnLst>
                                </p:cTn>
                              </p:par>
                              <p:par>
                                <p:cTn id="47" presetID="10" presetClass="entr" presetSubtype="0" fill="hold" grpId="0" nodeType="withEffect">
                                  <p:stCondLst>
                                    <p:cond delay="500"/>
                                  </p:stCondLst>
                                  <p:childTnLst>
                                    <p:set>
                                      <p:cBhvr>
                                        <p:cTn id="48" dur="1" fill="hold">
                                          <p:stCondLst>
                                            <p:cond delay="0"/>
                                          </p:stCondLst>
                                        </p:cTn>
                                        <p:tgtEl>
                                          <p:spTgt spid="35"/>
                                        </p:tgtEl>
                                        <p:attrNameLst>
                                          <p:attrName>style.visibility</p:attrName>
                                        </p:attrNameLst>
                                      </p:cBhvr>
                                      <p:to>
                                        <p:strVal val="visible"/>
                                      </p:to>
                                    </p:set>
                                    <p:animEffect transition="in" filter="fade">
                                      <p:cBhvr>
                                        <p:cTn id="49" dur="500"/>
                                        <p:tgtEl>
                                          <p:spTgt spid="35"/>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4" fill="hold" grpId="0" nodeType="clickEffect">
                                  <p:stCondLst>
                                    <p:cond delay="0"/>
                                  </p:stCondLst>
                                  <p:childTnLst>
                                    <p:set>
                                      <p:cBhvr>
                                        <p:cTn id="53" dur="1" fill="hold">
                                          <p:stCondLst>
                                            <p:cond delay="0"/>
                                          </p:stCondLst>
                                        </p:cTn>
                                        <p:tgtEl>
                                          <p:spTgt spid="39"/>
                                        </p:tgtEl>
                                        <p:attrNameLst>
                                          <p:attrName>style.visibility</p:attrName>
                                        </p:attrNameLst>
                                      </p:cBhvr>
                                      <p:to>
                                        <p:strVal val="visible"/>
                                      </p:to>
                                    </p:set>
                                    <p:animEffect transition="in" filter="wipe(down)">
                                      <p:cBhvr>
                                        <p:cTn id="54" dur="500"/>
                                        <p:tgtEl>
                                          <p:spTgt spid="39"/>
                                        </p:tgtEl>
                                      </p:cBhvr>
                                    </p:animEffect>
                                  </p:childTnLst>
                                </p:cTn>
                              </p:par>
                              <p:par>
                                <p:cTn id="55" presetID="10" presetClass="entr" presetSubtype="0" fill="hold" nodeType="withEffect">
                                  <p:stCondLst>
                                    <p:cond delay="500"/>
                                  </p:stCondLst>
                                  <p:childTnLst>
                                    <p:set>
                                      <p:cBhvr>
                                        <p:cTn id="56" dur="1" fill="hold">
                                          <p:stCondLst>
                                            <p:cond delay="0"/>
                                          </p:stCondLst>
                                        </p:cTn>
                                        <p:tgtEl>
                                          <p:spTgt spid="27"/>
                                        </p:tgtEl>
                                        <p:attrNameLst>
                                          <p:attrName>style.visibility</p:attrName>
                                        </p:attrNameLst>
                                      </p:cBhvr>
                                      <p:to>
                                        <p:strVal val="visible"/>
                                      </p:to>
                                    </p:set>
                                    <p:animEffect transition="in" filter="fade">
                                      <p:cBhvr>
                                        <p:cTn id="57" dur="500"/>
                                        <p:tgtEl>
                                          <p:spTgt spid="27"/>
                                        </p:tgtEl>
                                      </p:cBhvr>
                                    </p:animEffect>
                                  </p:childTnLst>
                                </p:cTn>
                              </p:par>
                              <p:par>
                                <p:cTn id="58" presetID="10" presetClass="entr" presetSubtype="0" fill="hold" grpId="0" nodeType="withEffect">
                                  <p:stCondLst>
                                    <p:cond delay="500"/>
                                  </p:stCondLst>
                                  <p:childTnLst>
                                    <p:set>
                                      <p:cBhvr>
                                        <p:cTn id="59" dur="1" fill="hold">
                                          <p:stCondLst>
                                            <p:cond delay="0"/>
                                          </p:stCondLst>
                                        </p:cTn>
                                        <p:tgtEl>
                                          <p:spTgt spid="32"/>
                                        </p:tgtEl>
                                        <p:attrNameLst>
                                          <p:attrName>style.visibility</p:attrName>
                                        </p:attrNameLst>
                                      </p:cBhvr>
                                      <p:to>
                                        <p:strVal val="visible"/>
                                      </p:to>
                                    </p:set>
                                    <p:animEffect transition="in" filter="fade">
                                      <p:cBhvr>
                                        <p:cTn id="60" dur="500"/>
                                        <p:tgtEl>
                                          <p:spTgt spid="32"/>
                                        </p:tgtEl>
                                      </p:cBhvr>
                                    </p:animEffect>
                                  </p:childTnLst>
                                </p:cTn>
                              </p:par>
                              <p:par>
                                <p:cTn id="61" presetID="10" presetClass="entr" presetSubtype="0" fill="hold" grpId="0" nodeType="withEffect">
                                  <p:stCondLst>
                                    <p:cond delay="500"/>
                                  </p:stCondLst>
                                  <p:childTnLst>
                                    <p:set>
                                      <p:cBhvr>
                                        <p:cTn id="62" dur="1" fill="hold">
                                          <p:stCondLst>
                                            <p:cond delay="0"/>
                                          </p:stCondLst>
                                        </p:cTn>
                                        <p:tgtEl>
                                          <p:spTgt spid="36"/>
                                        </p:tgtEl>
                                        <p:attrNameLst>
                                          <p:attrName>style.visibility</p:attrName>
                                        </p:attrNameLst>
                                      </p:cBhvr>
                                      <p:to>
                                        <p:strVal val="visible"/>
                                      </p:to>
                                    </p:set>
                                    <p:animEffect transition="in" filter="fade">
                                      <p:cBhvr>
                                        <p:cTn id="63"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1" grpId="0" animBg="1"/>
      <p:bldP spid="30" grpId="0" animBg="1"/>
      <p:bldP spid="29" grpId="0" animBg="1"/>
      <p:bldP spid="10" grpId="0"/>
      <p:bldP spid="33" grpId="0"/>
      <p:bldP spid="34" grpId="0"/>
      <p:bldP spid="35" grpId="0"/>
      <p:bldP spid="36" grpId="0"/>
      <p:bldP spid="37" grpId="0" animBg="1"/>
      <p:bldP spid="38" grpId="0" animBg="1"/>
      <p:bldP spid="39" grpId="0" animBg="1"/>
    </p:bldLst>
  </p:timing>
</p:sld>
</file>

<file path=ppt/slides/slide4.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bg2">
                <a:tint val="90000"/>
                <a:satMod val="92000"/>
                <a:lumMod val="120000"/>
              </a:schemeClr>
            </a:gs>
            <a:gs pos="100000">
              <a:schemeClr val="bg1">
                <a:lumMod val="65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31CA9B48-F2A9-458F-80C1-AA50A4D6FEE8}"/>
              </a:ext>
            </a:extLst>
          </p:cNvPr>
          <p:cNvSpPr/>
          <p:nvPr/>
        </p:nvSpPr>
        <p:spPr>
          <a:xfrm>
            <a:off x="-2209800" y="-330200"/>
            <a:ext cx="9925050" cy="8115300"/>
          </a:xfrm>
          <a:prstGeom prst="parallelogram">
            <a:avLst>
              <a:gd name="adj" fmla="val 28363"/>
            </a:avLst>
          </a:prstGeom>
          <a:blipFill dpi="0" rotWithShape="1">
            <a:blip r:embed="rId2">
              <a:alphaModFix amt="76000"/>
            </a:blip>
            <a:srcRect/>
            <a:stretch>
              <a:fillRect/>
            </a:stretch>
          </a:blipFill>
          <a:ln>
            <a:noFill/>
          </a:ln>
          <a:effectLst>
            <a:outerShdw blurRad="50800" dist="50800" dir="5400000" sx="1000" sy="1000" algn="ctr" rotWithShape="0">
              <a:srgbClr val="000000"/>
            </a:outerShdw>
            <a:softEdge rad="266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4" name="Rectangle 3">
            <a:extLst>
              <a:ext uri="{FF2B5EF4-FFF2-40B4-BE49-F238E27FC236}">
                <a16:creationId xmlns:a16="http://schemas.microsoft.com/office/drawing/2014/main" id="{4C88D32A-EFD8-49E9-A9A9-E92F3B9E63A7}"/>
              </a:ext>
            </a:extLst>
          </p:cNvPr>
          <p:cNvSpPr/>
          <p:nvPr/>
        </p:nvSpPr>
        <p:spPr>
          <a:xfrm>
            <a:off x="3676650" y="3163163"/>
            <a:ext cx="8077200" cy="2387600"/>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5" name="TextBox 4">
            <a:extLst>
              <a:ext uri="{FF2B5EF4-FFF2-40B4-BE49-F238E27FC236}">
                <a16:creationId xmlns:a16="http://schemas.microsoft.com/office/drawing/2014/main" id="{35ED9CFB-6A00-420A-AB42-5EE81554A4AC}"/>
              </a:ext>
            </a:extLst>
          </p:cNvPr>
          <p:cNvSpPr txBox="1"/>
          <p:nvPr/>
        </p:nvSpPr>
        <p:spPr>
          <a:xfrm>
            <a:off x="3771900" y="3479800"/>
            <a:ext cx="7543800" cy="1754326"/>
          </a:xfrm>
          <a:prstGeom prst="rect">
            <a:avLst/>
          </a:prstGeom>
          <a:noFill/>
          <a:effectLst>
            <a:outerShdw blurRad="152400" dist="317500" dir="5400000" sx="90000" sy="-19000" rotWithShape="0">
              <a:prstClr val="black">
                <a:alpha val="15000"/>
              </a:prstClr>
            </a:outerShdw>
            <a:reflection blurRad="6350" stA="52000" endA="300" endPos="35000" dir="5400000" sy="-100000" algn="bl" rotWithShape="0"/>
          </a:effectLst>
        </p:spPr>
        <p:txBody>
          <a:bodyPr wrap="square" rtlCol="0">
            <a:spAutoFit/>
          </a:bodyPr>
          <a:lstStyle/>
          <a:p>
            <a:pPr algn="r"/>
            <a:r>
              <a:rPr lang="en-PH" sz="5400" dirty="0">
                <a:solidFill>
                  <a:schemeClr val="bg1"/>
                </a:solidFill>
              </a:rPr>
              <a:t>PROJECT OVERVIEW </a:t>
            </a:r>
          </a:p>
          <a:p>
            <a:pPr algn="r"/>
            <a:r>
              <a:rPr lang="en-PH" sz="5400" dirty="0">
                <a:solidFill>
                  <a:schemeClr val="bg1"/>
                </a:solidFill>
              </a:rPr>
              <a:t>AND ANALYSIS</a:t>
            </a:r>
          </a:p>
        </p:txBody>
      </p:sp>
    </p:spTree>
    <p:extLst>
      <p:ext uri="{BB962C8B-B14F-4D97-AF65-F5344CB8AC3E}">
        <p14:creationId xmlns:p14="http://schemas.microsoft.com/office/powerpoint/2010/main" val="39245385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bg2">
                <a:tint val="90000"/>
                <a:satMod val="92000"/>
                <a:lumMod val="120000"/>
              </a:schemeClr>
            </a:gs>
            <a:gs pos="100000">
              <a:schemeClr val="bg1">
                <a:lumMod val="65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3" name="Right Triangle 2">
            <a:extLst>
              <a:ext uri="{FF2B5EF4-FFF2-40B4-BE49-F238E27FC236}">
                <a16:creationId xmlns:a16="http://schemas.microsoft.com/office/drawing/2014/main" id="{D7D83F1A-9C68-4EC1-8148-76F3F9351492}"/>
              </a:ext>
            </a:extLst>
          </p:cNvPr>
          <p:cNvSpPr/>
          <p:nvPr/>
        </p:nvSpPr>
        <p:spPr>
          <a:xfrm rot="5400000">
            <a:off x="-673100" y="406400"/>
            <a:ext cx="7239000" cy="6096000"/>
          </a:xfrm>
          <a:prstGeom prst="rtTriangl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6" name="TextBox 5">
            <a:extLst>
              <a:ext uri="{FF2B5EF4-FFF2-40B4-BE49-F238E27FC236}">
                <a16:creationId xmlns:a16="http://schemas.microsoft.com/office/drawing/2014/main" id="{A9797536-8F23-4AA7-81E2-E6A02E84D4BE}"/>
              </a:ext>
            </a:extLst>
          </p:cNvPr>
          <p:cNvSpPr txBox="1"/>
          <p:nvPr/>
        </p:nvSpPr>
        <p:spPr>
          <a:xfrm rot="18595847">
            <a:off x="-787217" y="2236515"/>
            <a:ext cx="6049402" cy="1200329"/>
          </a:xfrm>
          <a:prstGeom prst="rect">
            <a:avLst/>
          </a:prstGeom>
          <a:noFill/>
        </p:spPr>
        <p:txBody>
          <a:bodyPr wrap="square" rtlCol="0">
            <a:spAutoFit/>
          </a:bodyPr>
          <a:lstStyle/>
          <a:p>
            <a:pPr algn="ctr"/>
            <a:r>
              <a:rPr lang="en-PH" sz="3600" dirty="0">
                <a:solidFill>
                  <a:schemeClr val="bg1"/>
                </a:solidFill>
              </a:rPr>
              <a:t>Project Overview </a:t>
            </a:r>
          </a:p>
          <a:p>
            <a:pPr algn="ctr"/>
            <a:r>
              <a:rPr lang="en-PH" sz="3600" dirty="0">
                <a:solidFill>
                  <a:schemeClr val="bg1"/>
                </a:solidFill>
              </a:rPr>
              <a:t>And Analysis</a:t>
            </a:r>
          </a:p>
        </p:txBody>
      </p:sp>
      <p:sp>
        <p:nvSpPr>
          <p:cNvPr id="7" name="TextBox 6">
            <a:extLst>
              <a:ext uri="{FF2B5EF4-FFF2-40B4-BE49-F238E27FC236}">
                <a16:creationId xmlns:a16="http://schemas.microsoft.com/office/drawing/2014/main" id="{00396981-3DAB-4782-AC60-229EB7AA5BE0}"/>
              </a:ext>
            </a:extLst>
          </p:cNvPr>
          <p:cNvSpPr txBox="1"/>
          <p:nvPr/>
        </p:nvSpPr>
        <p:spPr>
          <a:xfrm>
            <a:off x="5044407" y="2486511"/>
            <a:ext cx="6301523" cy="1754326"/>
          </a:xfrm>
          <a:prstGeom prst="rect">
            <a:avLst/>
          </a:prstGeom>
          <a:noFill/>
        </p:spPr>
        <p:txBody>
          <a:bodyPr wrap="square" rtlCol="0">
            <a:spAutoFit/>
          </a:bodyPr>
          <a:lstStyle/>
          <a:p>
            <a:pPr algn="just"/>
            <a:r>
              <a:rPr lang="en-PH" dirty="0" err="1"/>
              <a:t>Yellevate</a:t>
            </a:r>
            <a:r>
              <a:rPr lang="en-PH" dirty="0"/>
              <a:t> is a company that specializes in providing marketing services to other companies. For the past few years, </a:t>
            </a:r>
            <a:r>
              <a:rPr lang="en-PH" dirty="0" err="1"/>
              <a:t>Yellevate</a:t>
            </a:r>
            <a:r>
              <a:rPr lang="en-PH" dirty="0"/>
              <a:t> has been struggling with client disputes. The company defines disputes as clients expressing dissatisfaction with the company’s services and refusing to pay for them. </a:t>
            </a:r>
          </a:p>
        </p:txBody>
      </p:sp>
      <p:sp>
        <p:nvSpPr>
          <p:cNvPr id="8" name="TextBox 7">
            <a:extLst>
              <a:ext uri="{FF2B5EF4-FFF2-40B4-BE49-F238E27FC236}">
                <a16:creationId xmlns:a16="http://schemas.microsoft.com/office/drawing/2014/main" id="{D0A3803B-30BF-4BC4-9F56-CD2F91781C8D}"/>
              </a:ext>
            </a:extLst>
          </p:cNvPr>
          <p:cNvSpPr txBox="1"/>
          <p:nvPr/>
        </p:nvSpPr>
        <p:spPr>
          <a:xfrm>
            <a:off x="1968210" y="4600489"/>
            <a:ext cx="7396922" cy="1477328"/>
          </a:xfrm>
          <a:prstGeom prst="rect">
            <a:avLst/>
          </a:prstGeom>
          <a:noFill/>
        </p:spPr>
        <p:txBody>
          <a:bodyPr wrap="square" rtlCol="0">
            <a:spAutoFit/>
          </a:bodyPr>
          <a:lstStyle/>
          <a:p>
            <a:pPr algn="r"/>
            <a:r>
              <a:rPr lang="en-PH" dirty="0"/>
              <a:t>This has been a huge financial burden for the company: statistically, 20% of the disputes raised against </a:t>
            </a:r>
            <a:r>
              <a:rPr lang="en-PH" dirty="0" err="1"/>
              <a:t>Yellevate</a:t>
            </a:r>
            <a:r>
              <a:rPr lang="en-PH" dirty="0"/>
              <a:t> resulted in a payment opt-out. This has led to an approximate 5% annual loss of revenue (USD).</a:t>
            </a:r>
          </a:p>
          <a:p>
            <a:pPr algn="r"/>
            <a:endParaRPr lang="en-PH" dirty="0"/>
          </a:p>
        </p:txBody>
      </p:sp>
      <p:pic>
        <p:nvPicPr>
          <p:cNvPr id="10" name="Picture 9">
            <a:extLst>
              <a:ext uri="{FF2B5EF4-FFF2-40B4-BE49-F238E27FC236}">
                <a16:creationId xmlns:a16="http://schemas.microsoft.com/office/drawing/2014/main" id="{35A38AD3-04F4-47A6-9B8B-A935AD9352C8}"/>
              </a:ext>
            </a:extLst>
          </p:cNvPr>
          <p:cNvPicPr>
            <a:picLocks noChangeAspect="1"/>
          </p:cNvPicPr>
          <p:nvPr/>
        </p:nvPicPr>
        <p:blipFill>
          <a:blip r:embed="rId2"/>
          <a:stretch>
            <a:fillRect/>
          </a:stretch>
        </p:blipFill>
        <p:spPr>
          <a:xfrm>
            <a:off x="3681836" y="2836680"/>
            <a:ext cx="1235439" cy="1235439"/>
          </a:xfrm>
          <a:prstGeom prst="rect">
            <a:avLst/>
          </a:prstGeom>
        </p:spPr>
      </p:pic>
      <p:pic>
        <p:nvPicPr>
          <p:cNvPr id="14" name="Picture 13">
            <a:extLst>
              <a:ext uri="{FF2B5EF4-FFF2-40B4-BE49-F238E27FC236}">
                <a16:creationId xmlns:a16="http://schemas.microsoft.com/office/drawing/2014/main" id="{E64A1DDC-D041-4C68-B868-688ACA3C5854}"/>
              </a:ext>
            </a:extLst>
          </p:cNvPr>
          <p:cNvPicPr>
            <a:picLocks noChangeAspect="1"/>
          </p:cNvPicPr>
          <p:nvPr/>
        </p:nvPicPr>
        <p:blipFill>
          <a:blip r:embed="rId3"/>
          <a:stretch>
            <a:fillRect/>
          </a:stretch>
        </p:blipFill>
        <p:spPr>
          <a:xfrm>
            <a:off x="9575920" y="4501322"/>
            <a:ext cx="1295740" cy="1295740"/>
          </a:xfrm>
          <a:prstGeom prst="rect">
            <a:avLst/>
          </a:prstGeom>
        </p:spPr>
      </p:pic>
    </p:spTree>
    <p:extLst>
      <p:ext uri="{BB962C8B-B14F-4D97-AF65-F5344CB8AC3E}">
        <p14:creationId xmlns:p14="http://schemas.microsoft.com/office/powerpoint/2010/main" val="18797059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anim calcmode="lin" valueType="num">
                                      <p:cBhvr>
                                        <p:cTn id="8" dur="500" fill="hold"/>
                                        <p:tgtEl>
                                          <p:spTgt spid="6"/>
                                        </p:tgtEl>
                                        <p:attrNameLst>
                                          <p:attrName>ppt_x</p:attrName>
                                        </p:attrNameLst>
                                      </p:cBhvr>
                                      <p:tavLst>
                                        <p:tav tm="0">
                                          <p:val>
                                            <p:strVal val="#ppt_x"/>
                                          </p:val>
                                        </p:tav>
                                        <p:tav tm="100000">
                                          <p:val>
                                            <p:strVal val="#ppt_x"/>
                                          </p:val>
                                        </p:tav>
                                      </p:tavLst>
                                    </p:anim>
                                    <p:anim calcmode="lin" valueType="num">
                                      <p:cBhvr>
                                        <p:cTn id="9" dur="5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grpId="0"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wipe(down)">
                                      <p:cBhvr>
                                        <p:cTn id="14" dur="500"/>
                                        <p:tgtEl>
                                          <p:spTgt spid="7"/>
                                        </p:tgtEl>
                                      </p:cBhvr>
                                    </p:animEffect>
                                  </p:childTnLst>
                                </p:cTn>
                              </p:par>
                              <p:par>
                                <p:cTn id="15" presetID="10"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down)">
                                      <p:cBhvr>
                                        <p:cTn id="22" dur="500"/>
                                        <p:tgtEl>
                                          <p:spTgt spid="8"/>
                                        </p:tgtEl>
                                      </p:cBhvr>
                                    </p:animEffect>
                                  </p:childTnLst>
                                </p:cTn>
                              </p:par>
                              <p:par>
                                <p:cTn id="23" presetID="10" presetClass="entr" presetSubtype="0"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fade">
                                      <p:cBhvr>
                                        <p:cTn id="25"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slides/slide6.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bg2">
                <a:tint val="90000"/>
                <a:satMod val="92000"/>
                <a:lumMod val="120000"/>
              </a:schemeClr>
            </a:gs>
            <a:gs pos="100000">
              <a:schemeClr val="bg1">
                <a:lumMod val="65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3" name="Right Triangle 2">
            <a:extLst>
              <a:ext uri="{FF2B5EF4-FFF2-40B4-BE49-F238E27FC236}">
                <a16:creationId xmlns:a16="http://schemas.microsoft.com/office/drawing/2014/main" id="{D7D83F1A-9C68-4EC1-8148-76F3F9351492}"/>
              </a:ext>
            </a:extLst>
          </p:cNvPr>
          <p:cNvSpPr/>
          <p:nvPr/>
        </p:nvSpPr>
        <p:spPr>
          <a:xfrm rot="5400000" flipH="1">
            <a:off x="-614818" y="360818"/>
            <a:ext cx="7071636" cy="6096000"/>
          </a:xfrm>
          <a:prstGeom prst="rtTriangl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6" name="TextBox 5">
            <a:extLst>
              <a:ext uri="{FF2B5EF4-FFF2-40B4-BE49-F238E27FC236}">
                <a16:creationId xmlns:a16="http://schemas.microsoft.com/office/drawing/2014/main" id="{A9797536-8F23-4AA7-81E2-E6A02E84D4BE}"/>
              </a:ext>
            </a:extLst>
          </p:cNvPr>
          <p:cNvSpPr txBox="1"/>
          <p:nvPr/>
        </p:nvSpPr>
        <p:spPr>
          <a:xfrm rot="2929578">
            <a:off x="-113951" y="3671570"/>
            <a:ext cx="6049402" cy="646331"/>
          </a:xfrm>
          <a:prstGeom prst="rect">
            <a:avLst/>
          </a:prstGeom>
          <a:noFill/>
        </p:spPr>
        <p:txBody>
          <a:bodyPr wrap="square" rtlCol="0">
            <a:spAutoFit/>
          </a:bodyPr>
          <a:lstStyle/>
          <a:p>
            <a:pPr algn="ctr"/>
            <a:r>
              <a:rPr lang="en-PH" sz="3600" dirty="0">
                <a:solidFill>
                  <a:schemeClr val="bg1"/>
                </a:solidFill>
              </a:rPr>
              <a:t>Important Assumptions</a:t>
            </a:r>
          </a:p>
        </p:txBody>
      </p:sp>
      <p:sp>
        <p:nvSpPr>
          <p:cNvPr id="7" name="TextBox 6">
            <a:extLst>
              <a:ext uri="{FF2B5EF4-FFF2-40B4-BE49-F238E27FC236}">
                <a16:creationId xmlns:a16="http://schemas.microsoft.com/office/drawing/2014/main" id="{00396981-3DAB-4782-AC60-229EB7AA5BE0}"/>
              </a:ext>
            </a:extLst>
          </p:cNvPr>
          <p:cNvSpPr txBox="1"/>
          <p:nvPr/>
        </p:nvSpPr>
        <p:spPr>
          <a:xfrm>
            <a:off x="3336169" y="2251366"/>
            <a:ext cx="5043853" cy="923330"/>
          </a:xfrm>
          <a:prstGeom prst="rect">
            <a:avLst/>
          </a:prstGeom>
          <a:noFill/>
        </p:spPr>
        <p:txBody>
          <a:bodyPr wrap="square" rtlCol="0">
            <a:spAutoFit/>
          </a:bodyPr>
          <a:lstStyle/>
          <a:p>
            <a:pPr algn="just"/>
            <a:r>
              <a:rPr lang="en-GB" dirty="0"/>
              <a:t>The quality of the services provided is not the main driving reason for these invoice disputes</a:t>
            </a:r>
            <a:endParaRPr lang="en-PH" dirty="0"/>
          </a:p>
        </p:txBody>
      </p:sp>
      <p:sp>
        <p:nvSpPr>
          <p:cNvPr id="8" name="TextBox 7">
            <a:extLst>
              <a:ext uri="{FF2B5EF4-FFF2-40B4-BE49-F238E27FC236}">
                <a16:creationId xmlns:a16="http://schemas.microsoft.com/office/drawing/2014/main" id="{D0A3803B-30BF-4BC4-9F56-CD2F91781C8D}"/>
              </a:ext>
            </a:extLst>
          </p:cNvPr>
          <p:cNvSpPr txBox="1"/>
          <p:nvPr/>
        </p:nvSpPr>
        <p:spPr>
          <a:xfrm>
            <a:off x="6384994" y="3859336"/>
            <a:ext cx="4876800" cy="1200329"/>
          </a:xfrm>
          <a:prstGeom prst="rect">
            <a:avLst/>
          </a:prstGeom>
          <a:noFill/>
        </p:spPr>
        <p:txBody>
          <a:bodyPr wrap="square" rtlCol="0">
            <a:spAutoFit/>
          </a:bodyPr>
          <a:lstStyle/>
          <a:p>
            <a:r>
              <a:rPr lang="en-GB" dirty="0" err="1"/>
              <a:t>Yellevate</a:t>
            </a:r>
            <a:r>
              <a:rPr lang="en-GB" dirty="0"/>
              <a:t> management believes most disputes are the result of contract technicalities or clients thinking they can get away with not paying for the services.</a:t>
            </a:r>
            <a:endParaRPr lang="en-PH" dirty="0"/>
          </a:p>
        </p:txBody>
      </p:sp>
      <p:pic>
        <p:nvPicPr>
          <p:cNvPr id="4" name="Picture 3">
            <a:extLst>
              <a:ext uri="{FF2B5EF4-FFF2-40B4-BE49-F238E27FC236}">
                <a16:creationId xmlns:a16="http://schemas.microsoft.com/office/drawing/2014/main" id="{25E26D16-2AB9-49F4-A76F-D4E7D8F7BB5C}"/>
              </a:ext>
            </a:extLst>
          </p:cNvPr>
          <p:cNvPicPr>
            <a:picLocks noChangeAspect="1"/>
          </p:cNvPicPr>
          <p:nvPr/>
        </p:nvPicPr>
        <p:blipFill>
          <a:blip r:embed="rId2"/>
          <a:stretch>
            <a:fillRect/>
          </a:stretch>
        </p:blipFill>
        <p:spPr>
          <a:xfrm>
            <a:off x="8380022" y="2206020"/>
            <a:ext cx="920950" cy="920950"/>
          </a:xfrm>
          <a:prstGeom prst="rect">
            <a:avLst/>
          </a:prstGeom>
        </p:spPr>
      </p:pic>
      <p:pic>
        <p:nvPicPr>
          <p:cNvPr id="9" name="Picture 8">
            <a:extLst>
              <a:ext uri="{FF2B5EF4-FFF2-40B4-BE49-F238E27FC236}">
                <a16:creationId xmlns:a16="http://schemas.microsoft.com/office/drawing/2014/main" id="{409DD66D-3677-4C7E-8E49-69B30802622F}"/>
              </a:ext>
            </a:extLst>
          </p:cNvPr>
          <p:cNvPicPr>
            <a:picLocks noChangeAspect="1"/>
          </p:cNvPicPr>
          <p:nvPr/>
        </p:nvPicPr>
        <p:blipFill>
          <a:blip r:embed="rId3"/>
          <a:stretch>
            <a:fillRect/>
          </a:stretch>
        </p:blipFill>
        <p:spPr>
          <a:xfrm>
            <a:off x="5169207" y="3913540"/>
            <a:ext cx="1053795" cy="1053795"/>
          </a:xfrm>
          <a:prstGeom prst="rect">
            <a:avLst/>
          </a:prstGeom>
        </p:spPr>
      </p:pic>
    </p:spTree>
    <p:extLst>
      <p:ext uri="{BB962C8B-B14F-4D97-AF65-F5344CB8AC3E}">
        <p14:creationId xmlns:p14="http://schemas.microsoft.com/office/powerpoint/2010/main" val="41059627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down)">
                                      <p:cBhvr>
                                        <p:cTn id="12" dur="500"/>
                                        <p:tgtEl>
                                          <p:spTgt spid="7"/>
                                        </p:tgtEl>
                                      </p:cBhvr>
                                    </p:animEffect>
                                  </p:childTnLst>
                                </p:cTn>
                              </p:par>
                              <p:par>
                                <p:cTn id="13" presetID="10"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par>
                                <p:cTn id="21" presetID="22" presetClass="entr" presetSubtype="4" fill="hold"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wipe(down)">
                                      <p:cBhvr>
                                        <p:cTn id="2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slides/slide7.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bg2">
                <a:tint val="90000"/>
                <a:satMod val="92000"/>
                <a:lumMod val="120000"/>
              </a:schemeClr>
            </a:gs>
            <a:gs pos="100000">
              <a:schemeClr val="bg1">
                <a:lumMod val="65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66BB0026-2608-462C-B2E6-BCC4BF75CC27}"/>
              </a:ext>
            </a:extLst>
          </p:cNvPr>
          <p:cNvSpPr/>
          <p:nvPr/>
        </p:nvSpPr>
        <p:spPr>
          <a:xfrm>
            <a:off x="-127000" y="622300"/>
            <a:ext cx="12509500" cy="9652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7" name="TextBox 16">
            <a:extLst>
              <a:ext uri="{FF2B5EF4-FFF2-40B4-BE49-F238E27FC236}">
                <a16:creationId xmlns:a16="http://schemas.microsoft.com/office/drawing/2014/main" id="{0C5FCBF5-6B1B-4B60-910A-E43B1484468F}"/>
              </a:ext>
            </a:extLst>
          </p:cNvPr>
          <p:cNvSpPr txBox="1"/>
          <p:nvPr/>
        </p:nvSpPr>
        <p:spPr>
          <a:xfrm>
            <a:off x="685800" y="812512"/>
            <a:ext cx="4025900" cy="584775"/>
          </a:xfrm>
          <a:prstGeom prst="rect">
            <a:avLst/>
          </a:prstGeom>
          <a:noFill/>
        </p:spPr>
        <p:txBody>
          <a:bodyPr wrap="square" rtlCol="0">
            <a:spAutoFit/>
          </a:bodyPr>
          <a:lstStyle/>
          <a:p>
            <a:r>
              <a:rPr lang="en-PH" sz="3200" dirty="0">
                <a:solidFill>
                  <a:schemeClr val="bg1"/>
                </a:solidFill>
              </a:rPr>
              <a:t>DATA ANALYSIS</a:t>
            </a:r>
          </a:p>
        </p:txBody>
      </p:sp>
      <p:sp>
        <p:nvSpPr>
          <p:cNvPr id="18" name="Rectangle: Rounded Corners 17">
            <a:extLst>
              <a:ext uri="{FF2B5EF4-FFF2-40B4-BE49-F238E27FC236}">
                <a16:creationId xmlns:a16="http://schemas.microsoft.com/office/drawing/2014/main" id="{1991D2A5-4F75-43C5-A03E-29ABEDEF83A7}"/>
              </a:ext>
            </a:extLst>
          </p:cNvPr>
          <p:cNvSpPr/>
          <p:nvPr/>
        </p:nvSpPr>
        <p:spPr>
          <a:xfrm>
            <a:off x="825500" y="3429000"/>
            <a:ext cx="5359400" cy="965200"/>
          </a:xfrm>
          <a:prstGeom prst="roundRect">
            <a:avLst/>
          </a:prstGeom>
          <a:solidFill>
            <a:schemeClr val="accent1">
              <a:lumMod val="75000"/>
            </a:schemeClr>
          </a:solidFill>
          <a:ln>
            <a:noFill/>
          </a:ln>
          <a:effectLst>
            <a:outerShdw blurRad="50800" dist="38100" dir="3360000" algn="bl" rotWithShape="0">
              <a:prstClr val="black">
                <a:alpha val="36000"/>
              </a:prst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bg1"/>
                </a:solidFill>
              </a:rPr>
              <a:t>The processing time in which invoices are settled.</a:t>
            </a:r>
          </a:p>
          <a:p>
            <a:pPr algn="ctr"/>
            <a:r>
              <a:rPr lang="en-GB" sz="1400" dirty="0">
                <a:solidFill>
                  <a:schemeClr val="bg1"/>
                </a:solidFill>
              </a:rPr>
              <a:t> (average # of days rounded to a whole number)</a:t>
            </a:r>
            <a:endParaRPr lang="en-PH" sz="1400" dirty="0">
              <a:solidFill>
                <a:schemeClr val="bg1"/>
              </a:solidFill>
            </a:endParaRPr>
          </a:p>
        </p:txBody>
      </p:sp>
      <p:sp>
        <p:nvSpPr>
          <p:cNvPr id="19" name="TextBox 18">
            <a:extLst>
              <a:ext uri="{FF2B5EF4-FFF2-40B4-BE49-F238E27FC236}">
                <a16:creationId xmlns:a16="http://schemas.microsoft.com/office/drawing/2014/main" id="{9CE7FDAC-ED67-4EC3-91F2-619213458FC2}"/>
              </a:ext>
            </a:extLst>
          </p:cNvPr>
          <p:cNvSpPr txBox="1"/>
          <p:nvPr/>
        </p:nvSpPr>
        <p:spPr>
          <a:xfrm>
            <a:off x="698500" y="1685890"/>
            <a:ext cx="6921500" cy="830997"/>
          </a:xfrm>
          <a:prstGeom prst="rect">
            <a:avLst/>
          </a:prstGeom>
          <a:noFill/>
        </p:spPr>
        <p:txBody>
          <a:bodyPr wrap="square" rtlCol="0">
            <a:spAutoFit/>
          </a:bodyPr>
          <a:lstStyle/>
          <a:p>
            <a:r>
              <a:rPr lang="en-PH" sz="1600" dirty="0"/>
              <a:t>The data provided by the company is dataset of invoices for all the completed services </a:t>
            </a:r>
            <a:r>
              <a:rPr lang="en-PH" sz="1600" dirty="0" err="1"/>
              <a:t>Yellevate</a:t>
            </a:r>
            <a:r>
              <a:rPr lang="en-PH" sz="1600" dirty="0"/>
              <a:t> was hired to do from January 2020. – January 2022.</a:t>
            </a:r>
          </a:p>
        </p:txBody>
      </p:sp>
      <p:sp>
        <p:nvSpPr>
          <p:cNvPr id="29" name="TextBox 28">
            <a:extLst>
              <a:ext uri="{FF2B5EF4-FFF2-40B4-BE49-F238E27FC236}">
                <a16:creationId xmlns:a16="http://schemas.microsoft.com/office/drawing/2014/main" id="{F7117C25-A42A-4C5B-B932-4057D6625815}"/>
              </a:ext>
            </a:extLst>
          </p:cNvPr>
          <p:cNvSpPr txBox="1"/>
          <p:nvPr/>
        </p:nvSpPr>
        <p:spPr>
          <a:xfrm>
            <a:off x="698500" y="2605787"/>
            <a:ext cx="7708900" cy="646331"/>
          </a:xfrm>
          <a:prstGeom prst="rect">
            <a:avLst/>
          </a:prstGeom>
          <a:noFill/>
        </p:spPr>
        <p:txBody>
          <a:bodyPr wrap="square" rtlCol="0">
            <a:spAutoFit/>
          </a:bodyPr>
          <a:lstStyle/>
          <a:p>
            <a:r>
              <a:rPr lang="en-US" dirty="0"/>
              <a:t>The following is the necessary information the executives needed:</a:t>
            </a:r>
          </a:p>
          <a:p>
            <a:r>
              <a:rPr lang="en-US" dirty="0"/>
              <a:t>to identify the circumstances around the disputed problems.</a:t>
            </a:r>
          </a:p>
        </p:txBody>
      </p:sp>
      <p:sp>
        <p:nvSpPr>
          <p:cNvPr id="30" name="Rectangle: Rounded Corners 29">
            <a:extLst>
              <a:ext uri="{FF2B5EF4-FFF2-40B4-BE49-F238E27FC236}">
                <a16:creationId xmlns:a16="http://schemas.microsoft.com/office/drawing/2014/main" id="{9DCFBFD8-4073-4012-BC15-C7B529F66DC3}"/>
              </a:ext>
            </a:extLst>
          </p:cNvPr>
          <p:cNvSpPr/>
          <p:nvPr/>
        </p:nvSpPr>
        <p:spPr>
          <a:xfrm>
            <a:off x="6324600" y="3429000"/>
            <a:ext cx="5359400" cy="965200"/>
          </a:xfrm>
          <a:prstGeom prst="roundRect">
            <a:avLst/>
          </a:prstGeom>
          <a:solidFill>
            <a:schemeClr val="accent1">
              <a:lumMod val="75000"/>
            </a:schemeClr>
          </a:solidFill>
          <a:ln>
            <a:noFill/>
          </a:ln>
          <a:effectLst>
            <a:outerShdw blurRad="50800" dist="38100" dir="3360000" algn="bl" rotWithShape="0">
              <a:prstClr val="black">
                <a:alpha val="36000"/>
              </a:prst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t>The processing time for the company to settle disputes. (average # of days rounded to a whole number)</a:t>
            </a:r>
            <a:endParaRPr lang="en-PH" sz="1400" dirty="0">
              <a:solidFill>
                <a:schemeClr val="bg1"/>
              </a:solidFill>
            </a:endParaRPr>
          </a:p>
        </p:txBody>
      </p:sp>
      <p:sp>
        <p:nvSpPr>
          <p:cNvPr id="31" name="Rectangle: Rounded Corners 30">
            <a:extLst>
              <a:ext uri="{FF2B5EF4-FFF2-40B4-BE49-F238E27FC236}">
                <a16:creationId xmlns:a16="http://schemas.microsoft.com/office/drawing/2014/main" id="{867CC9D1-E4E8-4BB9-BBF6-353D6D8E7A05}"/>
              </a:ext>
            </a:extLst>
          </p:cNvPr>
          <p:cNvSpPr/>
          <p:nvPr/>
        </p:nvSpPr>
        <p:spPr>
          <a:xfrm>
            <a:off x="825500" y="4549462"/>
            <a:ext cx="5359400" cy="965200"/>
          </a:xfrm>
          <a:prstGeom prst="roundRect">
            <a:avLst/>
          </a:prstGeom>
          <a:solidFill>
            <a:schemeClr val="accent1">
              <a:lumMod val="75000"/>
            </a:schemeClr>
          </a:solidFill>
          <a:ln>
            <a:noFill/>
          </a:ln>
          <a:effectLst>
            <a:outerShdw blurRad="50800" dist="38100" dir="3360000" algn="bl" rotWithShape="0">
              <a:prstClr val="black">
                <a:alpha val="36000"/>
              </a:prst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t>Percentage of disputes received by the company that were lost. (within two decimal places)</a:t>
            </a:r>
            <a:endParaRPr lang="en-PH" sz="1400" dirty="0">
              <a:solidFill>
                <a:schemeClr val="bg1"/>
              </a:solidFill>
            </a:endParaRPr>
          </a:p>
        </p:txBody>
      </p:sp>
      <p:sp>
        <p:nvSpPr>
          <p:cNvPr id="32" name="Rectangle: Rounded Corners 31">
            <a:extLst>
              <a:ext uri="{FF2B5EF4-FFF2-40B4-BE49-F238E27FC236}">
                <a16:creationId xmlns:a16="http://schemas.microsoft.com/office/drawing/2014/main" id="{90095A6E-1BB7-456B-A45B-D8848FD67A51}"/>
              </a:ext>
            </a:extLst>
          </p:cNvPr>
          <p:cNvSpPr/>
          <p:nvPr/>
        </p:nvSpPr>
        <p:spPr>
          <a:xfrm>
            <a:off x="6324600" y="4549462"/>
            <a:ext cx="5359400" cy="965200"/>
          </a:xfrm>
          <a:prstGeom prst="roundRect">
            <a:avLst/>
          </a:prstGeom>
          <a:solidFill>
            <a:schemeClr val="accent1">
              <a:lumMod val="75000"/>
            </a:schemeClr>
          </a:solidFill>
          <a:ln>
            <a:noFill/>
          </a:ln>
          <a:effectLst>
            <a:outerShdw blurRad="50800" dist="38100" dir="3360000" algn="bl" rotWithShape="0">
              <a:prstClr val="black">
                <a:alpha val="36000"/>
              </a:prst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t>Percentage of revenue lost from disputes.</a:t>
            </a:r>
          </a:p>
          <a:p>
            <a:pPr algn="ctr"/>
            <a:r>
              <a:rPr lang="en-GB" sz="1400" dirty="0"/>
              <a:t>(within two decimal places)</a:t>
            </a:r>
            <a:endParaRPr lang="en-PH" sz="1400" dirty="0">
              <a:solidFill>
                <a:schemeClr val="bg1"/>
              </a:solidFill>
            </a:endParaRPr>
          </a:p>
        </p:txBody>
      </p:sp>
      <p:sp>
        <p:nvSpPr>
          <p:cNvPr id="33" name="Rectangle: Rounded Corners 32">
            <a:extLst>
              <a:ext uri="{FF2B5EF4-FFF2-40B4-BE49-F238E27FC236}">
                <a16:creationId xmlns:a16="http://schemas.microsoft.com/office/drawing/2014/main" id="{E8DF2F48-1E2D-4181-8C87-7E2075DEFBAB}"/>
              </a:ext>
            </a:extLst>
          </p:cNvPr>
          <p:cNvSpPr/>
          <p:nvPr/>
        </p:nvSpPr>
        <p:spPr>
          <a:xfrm>
            <a:off x="838200" y="5664488"/>
            <a:ext cx="10858500" cy="762000"/>
          </a:xfrm>
          <a:prstGeom prst="roundRect">
            <a:avLst/>
          </a:prstGeom>
          <a:solidFill>
            <a:schemeClr val="accent1">
              <a:lumMod val="75000"/>
            </a:schemeClr>
          </a:solidFill>
          <a:ln>
            <a:noFill/>
          </a:ln>
          <a:effectLst>
            <a:outerShdw blurRad="50800" dist="38100" dir="3360000" algn="bl" rotWithShape="0">
              <a:prstClr val="black">
                <a:alpha val="36000"/>
              </a:prst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t>The country where the company reached the highest losses from lost disputes. (in USD).</a:t>
            </a:r>
            <a:endParaRPr lang="en-PH" sz="1400" dirty="0">
              <a:solidFill>
                <a:schemeClr val="bg1"/>
              </a:solidFill>
            </a:endParaRPr>
          </a:p>
        </p:txBody>
      </p:sp>
    </p:spTree>
    <p:extLst>
      <p:ext uri="{BB962C8B-B14F-4D97-AF65-F5344CB8AC3E}">
        <p14:creationId xmlns:p14="http://schemas.microsoft.com/office/powerpoint/2010/main" val="4039907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9"/>
                                        </p:tgtEl>
                                        <p:attrNameLst>
                                          <p:attrName>style.visibility</p:attrName>
                                        </p:attrNameLst>
                                      </p:cBhvr>
                                      <p:to>
                                        <p:strVal val="visible"/>
                                      </p:to>
                                    </p:set>
                                    <p:animEffect transition="in" filter="fade">
                                      <p:cBhvr>
                                        <p:cTn id="17" dur="500"/>
                                        <p:tgtEl>
                                          <p:spTgt spid="2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0"/>
                                        </p:tgtEl>
                                        <p:attrNameLst>
                                          <p:attrName>style.visibility</p:attrName>
                                        </p:attrNameLst>
                                      </p:cBhvr>
                                      <p:to>
                                        <p:strVal val="visible"/>
                                      </p:to>
                                    </p:set>
                                    <p:animEffect transition="in" filter="fade">
                                      <p:cBhvr>
                                        <p:cTn id="27" dur="500"/>
                                        <p:tgtEl>
                                          <p:spTgt spid="3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1"/>
                                        </p:tgtEl>
                                        <p:attrNameLst>
                                          <p:attrName>style.visibility</p:attrName>
                                        </p:attrNameLst>
                                      </p:cBhvr>
                                      <p:to>
                                        <p:strVal val="visible"/>
                                      </p:to>
                                    </p:set>
                                    <p:animEffect transition="in" filter="fade">
                                      <p:cBhvr>
                                        <p:cTn id="32" dur="500"/>
                                        <p:tgtEl>
                                          <p:spTgt spid="31"/>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2"/>
                                        </p:tgtEl>
                                        <p:attrNameLst>
                                          <p:attrName>style.visibility</p:attrName>
                                        </p:attrNameLst>
                                      </p:cBhvr>
                                      <p:to>
                                        <p:strVal val="visible"/>
                                      </p:to>
                                    </p:set>
                                    <p:animEffect transition="in" filter="fade">
                                      <p:cBhvr>
                                        <p:cTn id="37" dur="500"/>
                                        <p:tgtEl>
                                          <p:spTgt spid="32"/>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3"/>
                                        </p:tgtEl>
                                        <p:attrNameLst>
                                          <p:attrName>style.visibility</p:attrName>
                                        </p:attrNameLst>
                                      </p:cBhvr>
                                      <p:to>
                                        <p:strVal val="visible"/>
                                      </p:to>
                                    </p:set>
                                    <p:animEffect transition="in" filter="fade">
                                      <p:cBhvr>
                                        <p:cTn id="42"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animBg="1"/>
      <p:bldP spid="19" grpId="0"/>
      <p:bldP spid="29" grpId="0"/>
      <p:bldP spid="30" grpId="0" animBg="1"/>
      <p:bldP spid="31" grpId="0" animBg="1"/>
      <p:bldP spid="32" grpId="0" animBg="1"/>
      <p:bldP spid="33" grpId="0" animBg="1"/>
    </p:bldLst>
  </p:timing>
</p:sld>
</file>

<file path=ppt/slides/slide8.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E6653C5B-B768-492B-B877-EC5AF794967A}"/>
              </a:ext>
            </a:extLst>
          </p:cNvPr>
          <p:cNvSpPr/>
          <p:nvPr/>
        </p:nvSpPr>
        <p:spPr>
          <a:xfrm>
            <a:off x="825500" y="-165100"/>
            <a:ext cx="10718800" cy="7175500"/>
          </a:xfrm>
          <a:prstGeom prst="parallelogram">
            <a:avLst>
              <a:gd name="adj" fmla="val 37160"/>
            </a:avLst>
          </a:prstGeom>
          <a:solidFill>
            <a:schemeClr val="accent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5" name="TextBox 4">
            <a:extLst>
              <a:ext uri="{FF2B5EF4-FFF2-40B4-BE49-F238E27FC236}">
                <a16:creationId xmlns:a16="http://schemas.microsoft.com/office/drawing/2014/main" id="{CC926829-BF02-4398-A197-9EBB11C0A141}"/>
              </a:ext>
            </a:extLst>
          </p:cNvPr>
          <p:cNvSpPr txBox="1"/>
          <p:nvPr/>
        </p:nvSpPr>
        <p:spPr>
          <a:xfrm>
            <a:off x="3486150" y="2213282"/>
            <a:ext cx="5219700" cy="2431435"/>
          </a:xfrm>
          <a:prstGeom prst="rect">
            <a:avLst/>
          </a:prstGeom>
          <a:noFill/>
        </p:spPr>
        <p:txBody>
          <a:bodyPr wrap="square" rtlCol="0">
            <a:spAutoFit/>
          </a:bodyPr>
          <a:lstStyle/>
          <a:p>
            <a:pPr algn="ctr"/>
            <a:r>
              <a:rPr lang="en-PH" sz="7200" dirty="0">
                <a:solidFill>
                  <a:schemeClr val="bg1"/>
                </a:solidFill>
                <a:latin typeface="Calibri" panose="020F0502020204030204" pitchFamily="34" charset="0"/>
                <a:cs typeface="Calibri" panose="020F0502020204030204" pitchFamily="34" charset="0"/>
              </a:rPr>
              <a:t>	KEY </a:t>
            </a:r>
          </a:p>
          <a:p>
            <a:pPr algn="ctr"/>
            <a:r>
              <a:rPr lang="en-PH" sz="8000" dirty="0">
                <a:solidFill>
                  <a:schemeClr val="bg1"/>
                </a:solidFill>
                <a:latin typeface="Calibri" panose="020F0502020204030204" pitchFamily="34" charset="0"/>
                <a:cs typeface="Calibri" panose="020F0502020204030204" pitchFamily="34" charset="0"/>
              </a:rPr>
              <a:t>FINDINGS</a:t>
            </a:r>
          </a:p>
        </p:txBody>
      </p:sp>
    </p:spTree>
    <p:extLst>
      <p:ext uri="{BB962C8B-B14F-4D97-AF65-F5344CB8AC3E}">
        <p14:creationId xmlns:p14="http://schemas.microsoft.com/office/powerpoint/2010/main" val="8552329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p:bldLst>
  </p:timing>
</p:sld>
</file>

<file path=ppt/slides/slide9.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D6F69DFA-B64D-4DBF-A27A-6D613E70B1AC}"/>
              </a:ext>
            </a:extLst>
          </p:cNvPr>
          <p:cNvGrpSpPr/>
          <p:nvPr/>
        </p:nvGrpSpPr>
        <p:grpSpPr>
          <a:xfrm>
            <a:off x="-215901" y="452145"/>
            <a:ext cx="8921361" cy="914919"/>
            <a:chOff x="-215901" y="928395"/>
            <a:chExt cx="8921361" cy="914919"/>
          </a:xfrm>
        </p:grpSpPr>
        <p:sp>
          <p:nvSpPr>
            <p:cNvPr id="6" name="Arrow: Pentagon 5">
              <a:extLst>
                <a:ext uri="{FF2B5EF4-FFF2-40B4-BE49-F238E27FC236}">
                  <a16:creationId xmlns:a16="http://schemas.microsoft.com/office/drawing/2014/main" id="{861C4934-BA46-46F2-81B8-2BD8EA352540}"/>
                </a:ext>
              </a:extLst>
            </p:cNvPr>
            <p:cNvSpPr/>
            <p:nvPr/>
          </p:nvSpPr>
          <p:spPr>
            <a:xfrm>
              <a:off x="-215901" y="928395"/>
              <a:ext cx="8921361" cy="914919"/>
            </a:xfrm>
            <a:prstGeom prst="homePlate">
              <a:avLst/>
            </a:prstGeom>
            <a:solidFill>
              <a:schemeClr val="tx1">
                <a:alpha val="28000"/>
              </a:schemeClr>
            </a:soli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PH" sz="2000" dirty="0" err="1"/>
                <a:t>vvvv</a:t>
              </a:r>
              <a:endParaRPr lang="en-PH" sz="2000" dirty="0"/>
            </a:p>
          </p:txBody>
        </p:sp>
        <p:sp>
          <p:nvSpPr>
            <p:cNvPr id="4" name="Arrow: Pentagon 3">
              <a:extLst>
                <a:ext uri="{FF2B5EF4-FFF2-40B4-BE49-F238E27FC236}">
                  <a16:creationId xmlns:a16="http://schemas.microsoft.com/office/drawing/2014/main" id="{49EDE5FD-393D-4F30-9439-0DED666B95F8}"/>
                </a:ext>
              </a:extLst>
            </p:cNvPr>
            <p:cNvSpPr/>
            <p:nvPr/>
          </p:nvSpPr>
          <p:spPr>
            <a:xfrm>
              <a:off x="-215900" y="939800"/>
              <a:ext cx="8750300" cy="787400"/>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PH" sz="2000" dirty="0"/>
                <a:t>The average number of days which the invoices are settled.</a:t>
              </a:r>
            </a:p>
          </p:txBody>
        </p:sp>
      </p:grpSp>
      <p:graphicFrame>
        <p:nvGraphicFramePr>
          <p:cNvPr id="18" name="Chart 17">
            <a:extLst>
              <a:ext uri="{FF2B5EF4-FFF2-40B4-BE49-F238E27FC236}">
                <a16:creationId xmlns:a16="http://schemas.microsoft.com/office/drawing/2014/main" id="{AD3AAF09-5F07-4109-830D-3F3975038910}"/>
              </a:ext>
            </a:extLst>
          </p:cNvPr>
          <p:cNvGraphicFramePr/>
          <p:nvPr>
            <p:extLst>
              <p:ext uri="{D42A27DB-BD31-4B8C-83A1-F6EECF244321}">
                <p14:modId xmlns:p14="http://schemas.microsoft.com/office/powerpoint/2010/main" val="2676834464"/>
              </p:ext>
            </p:extLst>
          </p:nvPr>
        </p:nvGraphicFramePr>
        <p:xfrm>
          <a:off x="2609460" y="2760370"/>
          <a:ext cx="6458340" cy="3634080"/>
        </p:xfrm>
        <a:graphic>
          <a:graphicData uri="http://schemas.openxmlformats.org/drawingml/2006/chart">
            <c:chart xmlns:c="http://schemas.openxmlformats.org/drawingml/2006/chart" xmlns:r="http://schemas.openxmlformats.org/officeDocument/2006/relationships" r:id="rId3"/>
          </a:graphicData>
        </a:graphic>
      </p:graphicFrame>
      <p:sp>
        <p:nvSpPr>
          <p:cNvPr id="21" name="TextBox 20">
            <a:extLst>
              <a:ext uri="{FF2B5EF4-FFF2-40B4-BE49-F238E27FC236}">
                <a16:creationId xmlns:a16="http://schemas.microsoft.com/office/drawing/2014/main" id="{FC20E7A3-7AA3-491A-ABC1-1ACA49FE1893}"/>
              </a:ext>
            </a:extLst>
          </p:cNvPr>
          <p:cNvSpPr txBox="1"/>
          <p:nvPr/>
        </p:nvSpPr>
        <p:spPr>
          <a:xfrm>
            <a:off x="1204686" y="2034414"/>
            <a:ext cx="9539514" cy="584775"/>
          </a:xfrm>
          <a:prstGeom prst="rect">
            <a:avLst/>
          </a:prstGeom>
          <a:noFill/>
        </p:spPr>
        <p:txBody>
          <a:bodyPr wrap="square" rtlCol="0">
            <a:spAutoFit/>
          </a:bodyPr>
          <a:lstStyle/>
          <a:p>
            <a:pPr algn="ctr"/>
            <a:r>
              <a:rPr lang="en-PH" sz="3200" dirty="0">
                <a:solidFill>
                  <a:schemeClr val="bg1"/>
                </a:solidFill>
              </a:rPr>
              <a:t>The average processing time to settle invoices.</a:t>
            </a:r>
          </a:p>
        </p:txBody>
      </p:sp>
      <p:sp>
        <p:nvSpPr>
          <p:cNvPr id="3" name="Rectangle 2">
            <a:extLst>
              <a:ext uri="{FF2B5EF4-FFF2-40B4-BE49-F238E27FC236}">
                <a16:creationId xmlns:a16="http://schemas.microsoft.com/office/drawing/2014/main" id="{5F632031-7420-4994-8401-F20163F5616E}"/>
              </a:ext>
            </a:extLst>
          </p:cNvPr>
          <p:cNvSpPr/>
          <p:nvPr/>
        </p:nvSpPr>
        <p:spPr>
          <a:xfrm>
            <a:off x="8000999" y="3261549"/>
            <a:ext cx="2009776" cy="6286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PH" sz="2800" dirty="0"/>
              <a:t>26 days</a:t>
            </a:r>
          </a:p>
        </p:txBody>
      </p:sp>
    </p:spTree>
    <p:extLst>
      <p:ext uri="{BB962C8B-B14F-4D97-AF65-F5344CB8AC3E}">
        <p14:creationId xmlns:p14="http://schemas.microsoft.com/office/powerpoint/2010/main" val="994385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wipe(down)">
                                      <p:cBhvr>
                                        <p:cTn id="12" dur="500"/>
                                        <p:tgtEl>
                                          <p:spTgt spid="21"/>
                                        </p:tgtEl>
                                      </p:cBhvr>
                                    </p:animEffect>
                                  </p:childTnLst>
                                </p:cTn>
                              </p:par>
                              <p:par>
                                <p:cTn id="13" presetID="14" presetClass="entr" presetSubtype="10" fill="hold" grpId="0" nodeType="withEffect">
                                  <p:stCondLst>
                                    <p:cond delay="750"/>
                                  </p:stCondLst>
                                  <p:childTnLst>
                                    <p:set>
                                      <p:cBhvr>
                                        <p:cTn id="14" dur="1" fill="hold">
                                          <p:stCondLst>
                                            <p:cond delay="0"/>
                                          </p:stCondLst>
                                        </p:cTn>
                                        <p:tgtEl>
                                          <p:spTgt spid="18"/>
                                        </p:tgtEl>
                                        <p:attrNameLst>
                                          <p:attrName>style.visibility</p:attrName>
                                        </p:attrNameLst>
                                      </p:cBhvr>
                                      <p:to>
                                        <p:strVal val="visible"/>
                                      </p:to>
                                    </p:set>
                                    <p:animEffect transition="in" filter="randombar(horizontal)">
                                      <p:cBhvr>
                                        <p:cTn id="15" dur="500"/>
                                        <p:tgtEl>
                                          <p:spTgt spid="18"/>
                                        </p:tgtEl>
                                      </p:cBhvr>
                                    </p:animEffect>
                                  </p:childTnLst>
                                </p:cTn>
                              </p:par>
                              <p:par>
                                <p:cTn id="16" presetID="10" presetClass="entr" presetSubtype="0" fill="hold" grpId="0" nodeType="withEffect">
                                  <p:stCondLst>
                                    <p:cond delay="100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8" grpId="0">
        <p:bldAsOne/>
      </p:bldGraphic>
      <p:bldP spid="21" grpId="0"/>
      <p:bldP spid="3" grpId="0" animBg="1"/>
    </p:bldLst>
  </p:timing>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489A431E-722E-4593-BF48-1C42686E47A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E7F4E112-810E-4A37-A8B2-3B5DDE771497}">
  <ds:schemaRefs>
    <ds:schemaRef ds:uri="http://schemas.microsoft.com/sharepoint/v3/contenttype/forms"/>
  </ds:schemaRefs>
</ds:datastoreItem>
</file>

<file path=customXml/itemProps3.xml><?xml version="1.0" encoding="utf-8"?>
<ds:datastoreItem xmlns:ds="http://schemas.openxmlformats.org/officeDocument/2006/customXml" ds:itemID="{630306FE-3C13-447E-86EE-A14EA9341C8A}">
  <ds:schemaRefs>
    <ds:schemaRef ds:uri="http://schemas.microsoft.com/office/2006/documentManagement/types"/>
    <ds:schemaRef ds:uri="http://purl.org/dc/terms/"/>
    <ds:schemaRef ds:uri="http://schemas.openxmlformats.org/package/2006/metadata/core-properties"/>
    <ds:schemaRef ds:uri="16c05727-aa75-4e4a-9b5f-8a80a1165891"/>
    <ds:schemaRef ds:uri="http://purl.org/dc/dcmitype/"/>
    <ds:schemaRef ds:uri="http://schemas.microsoft.com/office/infopath/2007/PartnerControls"/>
    <ds:schemaRef ds:uri="http://purl.org/dc/elements/1.1/"/>
    <ds:schemaRef ds:uri="71af3243-3dd4-4a8d-8c0d-dd76da1f02a5"/>
    <ds:schemaRef ds:uri="http://schemas.microsoft.com/office/2006/metadata/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TM03457515[[fn=View]]</Template>
  <TotalTime>676</TotalTime>
  <Words>806</Words>
  <Application>Microsoft Office PowerPoint</Application>
  <PresentationFormat>Widescreen</PresentationFormat>
  <Paragraphs>150</Paragraphs>
  <Slides>22</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22</vt:i4>
      </vt:variant>
    </vt:vector>
  </HeadingPairs>
  <TitlesOfParts>
    <vt:vector size="28" baseType="lpstr">
      <vt:lpstr>Arial</vt:lpstr>
      <vt:lpstr>Calibri</vt:lpstr>
      <vt:lpstr>Cambria</vt:lpstr>
      <vt:lpstr>Century Gothic</vt:lpstr>
      <vt:lpstr>Wingdings 3</vt:lpstr>
      <vt:lpstr>Wisp</vt:lpstr>
      <vt:lpstr>Yellevate Dispute Analysis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Yellevate Dispute Analysis</dc:title>
  <dc:creator>Meih</dc:creator>
  <cp:lastModifiedBy>bali nani</cp:lastModifiedBy>
  <cp:revision>89</cp:revision>
  <dcterms:created xsi:type="dcterms:W3CDTF">2023-02-07T06:13:24Z</dcterms:created>
  <dcterms:modified xsi:type="dcterms:W3CDTF">2023-02-15T15:09:14Z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